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78" r:id="rId4"/>
    <p:sldId id="258" r:id="rId5"/>
    <p:sldId id="279" r:id="rId6"/>
    <p:sldId id="259" r:id="rId7"/>
    <p:sldId id="260" r:id="rId8"/>
    <p:sldId id="261" r:id="rId9"/>
    <p:sldId id="280" r:id="rId10"/>
    <p:sldId id="277" r:id="rId11"/>
    <p:sldId id="262" r:id="rId12"/>
    <p:sldId id="263" r:id="rId13"/>
    <p:sldId id="264" r:id="rId14"/>
    <p:sldId id="265" r:id="rId15"/>
    <p:sldId id="266" r:id="rId16"/>
    <p:sldId id="281" r:id="rId17"/>
    <p:sldId id="287" r:id="rId18"/>
    <p:sldId id="286" r:id="rId19"/>
    <p:sldId id="288" r:id="rId20"/>
    <p:sldId id="289"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0" d="100"/>
          <a:sy n="70" d="100"/>
        </p:scale>
        <p:origin x="113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09-05-2025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extLst>
      <p:ext uri="{BB962C8B-B14F-4D97-AF65-F5344CB8AC3E}">
        <p14:creationId xmlns:p14="http://schemas.microsoft.com/office/powerpoint/2010/main" val="114636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09/05/2025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09/05/2025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09/05/2025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09/05/2025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09/05/2025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09/05/2025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09/05/2025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Nishu4403/Smart-Career-Counseling-System.gi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18" name="Google Shape;87;p13">
            <a:extLst>
              <a:ext uri="{FF2B5EF4-FFF2-40B4-BE49-F238E27FC236}">
                <a16:creationId xmlns:a16="http://schemas.microsoft.com/office/drawing/2014/main" id="{30678C5A-E44A-3933-A842-F515316E4FE3}"/>
              </a:ext>
            </a:extLst>
          </p:cNvPr>
          <p:cNvSpPr txBox="1">
            <a:spLocks noGrp="1"/>
          </p:cNvSpPr>
          <p:nvPr>
            <p:ph type="ctrTitle"/>
          </p:nvPr>
        </p:nvSpPr>
        <p:spPr>
          <a:xfrm>
            <a:off x="802044" y="1066125"/>
            <a:ext cx="1073223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US" sz="2000" dirty="0"/>
              <a:t>Making career choices and AI based counselling accessible to every child at secondary level along with aptitude tests and detailed career paths.</a:t>
            </a:r>
            <a:endParaRPr sz="2000" dirty="0">
              <a:solidFill>
                <a:schemeClr val="tx1"/>
              </a:solidFill>
              <a:latin typeface="Cambria" panose="02040503050406030204" pitchFamily="18" charset="0"/>
              <a:ea typeface="Cambria" panose="02040503050406030204" pitchFamily="18" charset="0"/>
            </a:endParaRPr>
          </a:p>
        </p:txBody>
      </p:sp>
      <p:sp>
        <p:nvSpPr>
          <p:cNvPr id="25" name="Google Shape;88;p13">
            <a:extLst>
              <a:ext uri="{FF2B5EF4-FFF2-40B4-BE49-F238E27FC236}">
                <a16:creationId xmlns:a16="http://schemas.microsoft.com/office/drawing/2014/main" id="{78F6FDF4-2AED-8897-6D13-61D1D4894B96}"/>
              </a:ext>
            </a:extLst>
          </p:cNvPr>
          <p:cNvSpPr txBox="1">
            <a:spLocks noGrp="1"/>
          </p:cNvSpPr>
          <p:nvPr>
            <p:ph type="subTitle" idx="1"/>
          </p:nvPr>
        </p:nvSpPr>
        <p:spPr>
          <a:xfrm>
            <a:off x="812240" y="2081668"/>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CDV-G07</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26" name="Google Shape;89;p13">
            <a:extLst>
              <a:ext uri="{FF2B5EF4-FFF2-40B4-BE49-F238E27FC236}">
                <a16:creationId xmlns:a16="http://schemas.microsoft.com/office/drawing/2014/main" id="{F587EAEE-E16A-B8DE-13EE-33DAF0491E8D}"/>
              </a:ext>
            </a:extLst>
          </p:cNvPr>
          <p:cNvGraphicFramePr/>
          <p:nvPr>
            <p:extLst>
              <p:ext uri="{D42A27DB-BD31-4B8C-83A1-F6EECF244321}">
                <p14:modId xmlns:p14="http://schemas.microsoft.com/office/powerpoint/2010/main" val="3693622978"/>
              </p:ext>
            </p:extLst>
          </p:nvPr>
        </p:nvGraphicFramePr>
        <p:xfrm>
          <a:off x="640433" y="2867943"/>
          <a:ext cx="5418675" cy="1463080"/>
        </p:xfrm>
        <a:graphic>
          <a:graphicData uri="http://schemas.openxmlformats.org/drawingml/2006/table">
            <a:tbl>
              <a:tblPr firstRow="1" bandRow="1">
                <a:tableStyleId>{3B4B98B0-60AC-42C2-AFA5-B58CD77FA1E5}</a:tableStyleId>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Font typeface="+mj-lt"/>
                        <a:buNone/>
                      </a:pPr>
                      <a:r>
                        <a:rPr lang="en-US" sz="1800" u="none" strike="noStrike" cap="none" dirty="0"/>
                        <a:t>20211CDV0012</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a:t>Nishad Babu Sulikeri</a:t>
                      </a:r>
                      <a:endParaRPr sz="1800" u="none" strike="noStrike" cap="none" dirty="0"/>
                    </a:p>
                  </a:txBody>
                  <a:tcPr marL="91450" marR="91450" marT="45725" marB="45725" anchor="ctr"/>
                </a:tc>
                <a:extLst>
                  <a:ext uri="{0D108BD9-81ED-4DB2-BD59-A6C34878D82A}">
                    <a16:rowId xmlns:a16="http://schemas.microsoft.com/office/drawing/2014/main" val="10001"/>
                  </a:ext>
                </a:extLst>
              </a:tr>
              <a:tr h="329506">
                <a:tc>
                  <a:txBody>
                    <a:bodyPr/>
                    <a:lstStyle/>
                    <a:p>
                      <a:pPr marL="0" marR="0" lvl="0" indent="0" algn="ctr" rtl="0">
                        <a:spcBef>
                          <a:spcPts val="0"/>
                        </a:spcBef>
                        <a:spcAft>
                          <a:spcPts val="0"/>
                        </a:spcAft>
                        <a:buNone/>
                      </a:pPr>
                      <a:r>
                        <a:rPr lang="en-US" sz="1800" u="none" strike="noStrike" cap="none" dirty="0"/>
                        <a:t>20211CDV0029</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a:t>Dinesh Kumar Reddy M</a:t>
                      </a:r>
                      <a:endParaRPr sz="1800" u="none" strike="noStrike" cap="none" dirty="0"/>
                    </a:p>
                  </a:txBody>
                  <a:tcPr marL="91450" marR="91450" marT="45725" marB="45725" anchor="ctr"/>
                </a:tc>
                <a:extLst>
                  <a:ext uri="{0D108BD9-81ED-4DB2-BD59-A6C34878D82A}">
                    <a16:rowId xmlns:a16="http://schemas.microsoft.com/office/drawing/2014/main" val="10003"/>
                  </a:ext>
                </a:extLst>
              </a:tr>
              <a:tr h="306243">
                <a:tc>
                  <a:txBody>
                    <a:bodyPr/>
                    <a:lstStyle/>
                    <a:p>
                      <a:pPr marL="0" marR="0" lvl="0" indent="0" algn="ctr" rtl="0">
                        <a:spcBef>
                          <a:spcPts val="0"/>
                        </a:spcBef>
                        <a:spcAft>
                          <a:spcPts val="0"/>
                        </a:spcAft>
                        <a:buNone/>
                      </a:pPr>
                      <a:r>
                        <a:rPr lang="en-US" sz="1800" u="none" strike="noStrike" cap="none" dirty="0"/>
                        <a:t>20211CDV0004</a:t>
                      </a:r>
                      <a:endParaRPr sz="1800" u="none" strike="noStrike" cap="none" dirty="0"/>
                    </a:p>
                  </a:txBody>
                  <a:tcPr marL="91450" marR="91450" marT="45725" marB="45725" anchor="ctr"/>
                </a:tc>
                <a:tc>
                  <a:txBody>
                    <a:bodyPr/>
                    <a:lstStyle/>
                    <a:p>
                      <a:pPr marL="0" marR="0" lvl="0" indent="0" algn="ctr" rtl="0">
                        <a:spcBef>
                          <a:spcPts val="0"/>
                        </a:spcBef>
                        <a:spcAft>
                          <a:spcPts val="0"/>
                        </a:spcAft>
                        <a:buNone/>
                      </a:pPr>
                      <a:r>
                        <a:rPr lang="en-US" sz="1800" u="none" strike="noStrike" cap="none" dirty="0" err="1"/>
                        <a:t>Manishimha</a:t>
                      </a:r>
                      <a:r>
                        <a:rPr lang="en-US" sz="1800" u="none" strike="noStrike" cap="none" dirty="0"/>
                        <a:t> G</a:t>
                      </a:r>
                      <a:endParaRPr sz="1800" u="none" strike="noStrike" cap="none" dirty="0"/>
                    </a:p>
                  </a:txBody>
                  <a:tcPr marL="91450" marR="91450" marT="45725" marB="45725" anchor="ctr"/>
                </a:tc>
                <a:extLst>
                  <a:ext uri="{0D108BD9-81ED-4DB2-BD59-A6C34878D82A}">
                    <a16:rowId xmlns:a16="http://schemas.microsoft.com/office/drawing/2014/main" val="10005"/>
                  </a:ext>
                </a:extLst>
              </a:tr>
            </a:tbl>
          </a:graphicData>
        </a:graphic>
      </p:graphicFrame>
      <p:sp>
        <p:nvSpPr>
          <p:cNvPr id="27" name="Google Shape;90;p13">
            <a:extLst>
              <a:ext uri="{FF2B5EF4-FFF2-40B4-BE49-F238E27FC236}">
                <a16:creationId xmlns:a16="http://schemas.microsoft.com/office/drawing/2014/main" id="{6045E0CF-43CA-19A0-4ECD-A837D718D25C}"/>
              </a:ext>
            </a:extLst>
          </p:cNvPr>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defTabSz="914400" rtl="0" eaLnBrk="1" fontAlgn="auto" latinLnBrk="0" hangingPunct="1">
              <a:lnSpc>
                <a:spcPct val="100000"/>
              </a:lnSpc>
              <a:spcBef>
                <a:spcPts val="0"/>
              </a:spcBef>
              <a:spcAft>
                <a:spcPts val="0"/>
              </a:spcAft>
              <a:buClr>
                <a:srgbClr val="17365D"/>
              </a:buClr>
              <a:buSzPts val="2000"/>
              <a:buFont typeface="Arial"/>
              <a:buNone/>
              <a:tabLst/>
              <a:defRPr/>
            </a:pPr>
            <a:r>
              <a:rPr kumimoji="0" lang="en-GB" sz="2000" b="1" i="0" u="none" strike="noStrike" kern="1200" cap="none" spc="0" normalizeH="0" baseline="0" noProof="0" dirty="0">
                <a:ln>
                  <a:noFill/>
                </a:ln>
                <a:solidFill>
                  <a:srgbClr val="17365D"/>
                </a:solidFill>
                <a:effectLst/>
                <a:uLnTx/>
                <a:uFillTx/>
                <a:latin typeface="Cambria" panose="02040503050406030204" pitchFamily="18" charset="0"/>
                <a:ea typeface="Cambria" panose="02040503050406030204" pitchFamily="18" charset="0"/>
                <a:cs typeface="Verdana"/>
                <a:sym typeface="Verdana"/>
              </a:rPr>
              <a:t>Under the Supervision of,</a:t>
            </a:r>
            <a:endParaRPr kumimoji="0" sz="2000" b="1" i="0" u="none" strike="noStrike" kern="1200" cap="none" spc="0" normalizeH="0" baseline="0" noProof="0" dirty="0">
              <a:ln>
                <a:noFill/>
              </a:ln>
              <a:solidFill>
                <a:srgbClr val="17365D"/>
              </a:solidFill>
              <a:effectLst/>
              <a:uLnTx/>
              <a:uFillTx/>
              <a:latin typeface="Cambria" panose="02040503050406030204" pitchFamily="18" charset="0"/>
              <a:ea typeface="Cambria" panose="02040503050406030204" pitchFamily="18" charset="0"/>
              <a:cs typeface="Verdana"/>
              <a:sym typeface="Verdana"/>
            </a:endParaRPr>
          </a:p>
          <a:p>
            <a:pPr marL="0" marR="0" lvl="0" indent="0" algn="ctr" defTabSz="914400" rtl="0" eaLnBrk="1" fontAlgn="auto" latinLnBrk="0" hangingPunct="1">
              <a:lnSpc>
                <a:spcPct val="100000"/>
              </a:lnSpc>
              <a:spcBef>
                <a:spcPts val="340"/>
              </a:spcBef>
              <a:spcAft>
                <a:spcPts val="0"/>
              </a:spcAft>
              <a:buClr>
                <a:srgbClr val="17365D"/>
              </a:buClr>
              <a:buSzPts val="1700"/>
              <a:buFont typeface="Arial"/>
              <a:buNone/>
              <a:tabLst/>
              <a:defRPr/>
            </a:pPr>
            <a:r>
              <a:rPr kumimoji="0" lang="en-GB" sz="1700" b="1" i="0" u="none" strike="noStrike" kern="1200" cap="none" spc="0" normalizeH="0" baseline="0" noProof="0" dirty="0">
                <a:ln>
                  <a:noFill/>
                </a:ln>
                <a:solidFill>
                  <a:srgbClr val="17365D"/>
                </a:solidFill>
                <a:effectLst/>
                <a:uLnTx/>
                <a:uFillTx/>
                <a:latin typeface="Cambria" panose="02040503050406030204" pitchFamily="18" charset="0"/>
                <a:ea typeface="Cambria" panose="02040503050406030204" pitchFamily="18" charset="0"/>
                <a:cs typeface="Verdana"/>
                <a:sym typeface="Verdana"/>
              </a:rPr>
              <a:t>Ms. </a:t>
            </a:r>
            <a:r>
              <a:rPr kumimoji="0" lang="en-GB" sz="1700" b="1" i="0" u="none" strike="noStrike" kern="1200" cap="none" spc="0" normalizeH="0" baseline="0" noProof="0" dirty="0" err="1">
                <a:ln>
                  <a:noFill/>
                </a:ln>
                <a:solidFill>
                  <a:srgbClr val="17365D"/>
                </a:solidFill>
                <a:effectLst/>
                <a:uLnTx/>
                <a:uFillTx/>
                <a:latin typeface="Cambria" panose="02040503050406030204" pitchFamily="18" charset="0"/>
                <a:ea typeface="Cambria" panose="02040503050406030204" pitchFamily="18" charset="0"/>
                <a:cs typeface="Verdana"/>
                <a:sym typeface="Verdana"/>
              </a:rPr>
              <a:t>Ashishika</a:t>
            </a:r>
            <a:r>
              <a:rPr kumimoji="0" lang="en-GB" sz="1700" b="1" i="0" u="none" strike="noStrike" kern="1200" cap="none" spc="0" normalizeH="0" baseline="0" noProof="0" dirty="0">
                <a:ln>
                  <a:noFill/>
                </a:ln>
                <a:solidFill>
                  <a:srgbClr val="17365D"/>
                </a:solidFill>
                <a:effectLst/>
                <a:uLnTx/>
                <a:uFillTx/>
                <a:latin typeface="Cambria" panose="02040503050406030204" pitchFamily="18" charset="0"/>
                <a:ea typeface="Cambria" panose="02040503050406030204" pitchFamily="18" charset="0"/>
                <a:cs typeface="Verdana"/>
                <a:sym typeface="Verdana"/>
              </a:rPr>
              <a:t> Singh</a:t>
            </a:r>
            <a:endParaRPr kumimoji="0"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ctr" defTabSz="914400" rtl="0" eaLnBrk="1" fontAlgn="auto" latinLnBrk="0" hangingPunct="1">
              <a:lnSpc>
                <a:spcPct val="100000"/>
              </a:lnSpc>
              <a:spcBef>
                <a:spcPts val="340"/>
              </a:spcBef>
              <a:spcAft>
                <a:spcPts val="0"/>
              </a:spcAft>
              <a:buClr>
                <a:srgbClr val="17365D"/>
              </a:buClr>
              <a:buSzPts val="1700"/>
              <a:buFont typeface="Arial"/>
              <a:buNone/>
              <a:tabLst/>
              <a:defRPr/>
            </a:pPr>
            <a:r>
              <a:rPr kumimoji="0" lang="en-GB" sz="1700" b="1" i="0" u="none" strike="noStrike" kern="1200" cap="none" spc="0" normalizeH="0" baseline="0" noProof="0" dirty="0">
                <a:ln>
                  <a:noFill/>
                </a:ln>
                <a:solidFill>
                  <a:srgbClr val="17365D"/>
                </a:solidFill>
                <a:effectLst/>
                <a:uLnTx/>
                <a:uFillTx/>
                <a:latin typeface="Cambria" panose="02040503050406030204" pitchFamily="18" charset="0"/>
                <a:ea typeface="Cambria" panose="02040503050406030204" pitchFamily="18" charset="0"/>
                <a:cs typeface="Verdana"/>
                <a:sym typeface="Verdana"/>
              </a:rPr>
              <a:t>Assistant Professor,</a:t>
            </a:r>
            <a:r>
              <a:rPr kumimoji="0" lang="en-GB"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GB" sz="1700" b="1" i="0" u="none" strike="noStrike" kern="1200" cap="none" spc="0" normalizeH="0" baseline="0" noProof="0" dirty="0">
                <a:ln>
                  <a:noFill/>
                </a:ln>
                <a:solidFill>
                  <a:srgbClr val="17365D"/>
                </a:solidFill>
                <a:effectLst/>
                <a:uLnTx/>
                <a:uFillTx/>
                <a:latin typeface="Cambria" panose="02040503050406030204" pitchFamily="18" charset="0"/>
                <a:ea typeface="Cambria" panose="02040503050406030204" pitchFamily="18" charset="0"/>
                <a:cs typeface="Verdana"/>
                <a:sym typeface="Verdana"/>
              </a:rPr>
              <a:t>School of Computer Science and Engineering</a:t>
            </a:r>
            <a:endParaRPr kumimoji="0"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ctr" defTabSz="914400" rtl="0" eaLnBrk="1" fontAlgn="auto" latinLnBrk="0" hangingPunct="1">
              <a:lnSpc>
                <a:spcPct val="100000"/>
              </a:lnSpc>
              <a:spcBef>
                <a:spcPts val="340"/>
              </a:spcBef>
              <a:spcAft>
                <a:spcPts val="0"/>
              </a:spcAft>
              <a:buClr>
                <a:srgbClr val="17365D"/>
              </a:buClr>
              <a:buSzPts val="1700"/>
              <a:buFont typeface="Arial"/>
              <a:buNone/>
              <a:tabLst/>
              <a:defRPr/>
            </a:pPr>
            <a:r>
              <a:rPr kumimoji="0" lang="en-GB" sz="1700" b="1" i="0" u="none" strike="noStrike" kern="1200" cap="none" spc="0" normalizeH="0" baseline="0" noProof="0" dirty="0">
                <a:ln>
                  <a:noFill/>
                </a:ln>
                <a:solidFill>
                  <a:srgbClr val="17365D"/>
                </a:solidFill>
                <a:effectLst/>
                <a:uLnTx/>
                <a:uFillTx/>
                <a:latin typeface="Cambria" panose="02040503050406030204" pitchFamily="18" charset="0"/>
                <a:ea typeface="Cambria" panose="02040503050406030204" pitchFamily="18" charset="0"/>
                <a:cs typeface="Verdana"/>
                <a:sym typeface="Verdana"/>
              </a:rPr>
              <a:t>Presidency University</a:t>
            </a:r>
            <a:endParaRPr kumimoji="0"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auto" latinLnBrk="0" hangingPunct="1">
              <a:lnSpc>
                <a:spcPct val="100000"/>
              </a:lnSpc>
              <a:spcBef>
                <a:spcPts val="400"/>
              </a:spcBef>
              <a:spcAft>
                <a:spcPts val="0"/>
              </a:spcAft>
              <a:buClr>
                <a:srgbClr val="17365D"/>
              </a:buClr>
              <a:buSzPts val="2000"/>
              <a:buFont typeface="Arial"/>
              <a:buNone/>
              <a:tabLst/>
              <a:defRPr/>
            </a:pPr>
            <a:endParaRPr kumimoji="0" sz="2000" b="1" i="0" u="none" strike="noStrike" kern="1200" cap="none" spc="0" normalizeH="0" baseline="0" noProof="0" dirty="0">
              <a:ln>
                <a:noFill/>
              </a:ln>
              <a:solidFill>
                <a:srgbClr val="17365D"/>
              </a:solidFill>
              <a:effectLst/>
              <a:uLnTx/>
              <a:uFillTx/>
              <a:latin typeface="Cambria" panose="02040503050406030204" pitchFamily="18" charset="0"/>
              <a:ea typeface="Cambria" panose="02040503050406030204" pitchFamily="18" charset="0"/>
              <a:cs typeface="Verdana"/>
              <a:sym typeface="Verdana"/>
            </a:endParaRPr>
          </a:p>
        </p:txBody>
      </p:sp>
      <p:sp>
        <p:nvSpPr>
          <p:cNvPr id="28" name="Google Shape;91;p13">
            <a:extLst>
              <a:ext uri="{FF2B5EF4-FFF2-40B4-BE49-F238E27FC236}">
                <a16:creationId xmlns:a16="http://schemas.microsoft.com/office/drawing/2014/main" id="{31741A69-43DF-3A29-37C5-2661B72DB333}"/>
              </a:ext>
            </a:extLst>
          </p:cNvPr>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defTabSz="914400" rtl="0" eaLnBrk="1" fontAlgn="auto" latinLnBrk="0" hangingPunct="1">
              <a:lnSpc>
                <a:spcPct val="100000"/>
              </a:lnSpc>
              <a:spcBef>
                <a:spcPts val="0"/>
              </a:spcBef>
              <a:spcAft>
                <a:spcPts val="0"/>
              </a:spcAft>
              <a:buClr>
                <a:srgbClr val="17365D"/>
              </a:buClr>
              <a:buSzPct val="100000"/>
              <a:buFont typeface="Arial"/>
              <a:buNone/>
              <a:tabLst/>
              <a:defRPr/>
            </a:pPr>
            <a:r>
              <a:rPr kumimoji="0" lang="en-GB" sz="2000" b="1" i="0" u="none" strike="noStrike" kern="1200" cap="none" spc="0" normalizeH="0" baseline="0" noProof="0" dirty="0">
                <a:ln>
                  <a:noFill/>
                </a:ln>
                <a:solidFill>
                  <a:srgbClr val="17365D"/>
                </a:solidFill>
                <a:effectLst/>
                <a:uLnTx/>
                <a:uFillTx/>
                <a:latin typeface="Cambria" panose="02040503050406030204" pitchFamily="18" charset="0"/>
                <a:ea typeface="Cambria" panose="02040503050406030204" pitchFamily="18" charset="0"/>
                <a:cs typeface="Verdana"/>
                <a:sym typeface="Verdana"/>
              </a:rPr>
              <a:t>PIP4004 University Project</a:t>
            </a:r>
            <a:endParaRPr kumimoji="0" sz="1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ctr" rtl="0">
              <a:spcBef>
                <a:spcPts val="31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Final Review</a:t>
            </a:r>
          </a:p>
        </p:txBody>
      </p:sp>
      <p:sp>
        <p:nvSpPr>
          <p:cNvPr id="29" name="Google Shape;91;p13">
            <a:extLst>
              <a:ext uri="{FF2B5EF4-FFF2-40B4-BE49-F238E27FC236}">
                <a16:creationId xmlns:a16="http://schemas.microsoft.com/office/drawing/2014/main" id="{C43EE457-9F0F-748A-DF4F-126345E63BC1}"/>
              </a:ext>
            </a:extLst>
          </p:cNvPr>
          <p:cNvSpPr txBox="1"/>
          <p:nvPr/>
        </p:nvSpPr>
        <p:spPr>
          <a:xfrm>
            <a:off x="83447" y="4720987"/>
            <a:ext cx="12249915" cy="1562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17365D"/>
              </a:buClr>
              <a:buSzPct val="100000"/>
              <a:buFont typeface="Arial"/>
              <a:buNone/>
              <a:tabLst/>
              <a:defRPr/>
            </a:pPr>
            <a:r>
              <a:rPr kumimoji="0" lang="en-US" sz="2000" b="1" i="0" u="none" strike="noStrike" kern="1200" cap="none" spc="0" normalizeH="0" baseline="0" noProof="0" dirty="0">
                <a:ln>
                  <a:noFill/>
                </a:ln>
                <a:solidFill>
                  <a:srgbClr val="4F81BD"/>
                </a:solidFill>
                <a:effectLst/>
                <a:uLnTx/>
                <a:uFillTx/>
                <a:latin typeface="Cambria" panose="02040503050406030204" pitchFamily="18" charset="0"/>
                <a:ea typeface="Cambria" panose="02040503050406030204" pitchFamily="18" charset="0"/>
                <a:cs typeface="Verdana"/>
                <a:sym typeface="Verdana"/>
              </a:rPr>
              <a:t>Name of the Program: </a:t>
            </a:r>
            <a:r>
              <a:rPr kumimoji="0" lang="en-US" sz="20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Verdana"/>
                <a:sym typeface="Verdana"/>
              </a:rPr>
              <a:t>B.Tech</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Verdana"/>
                <a:sym typeface="Verdana"/>
              </a:rPr>
              <a:t> – Computer Science and Technology (DevOps)</a:t>
            </a:r>
          </a:p>
          <a:p>
            <a:pPr marL="0" marR="0" lvl="0" indent="0" algn="l" defTabSz="914400" rtl="0" eaLnBrk="1" fontAlgn="auto" latinLnBrk="0" hangingPunct="1">
              <a:lnSpc>
                <a:spcPct val="100000"/>
              </a:lnSpc>
              <a:spcBef>
                <a:spcPts val="0"/>
              </a:spcBef>
              <a:spcAft>
                <a:spcPts val="0"/>
              </a:spcAft>
              <a:buClr>
                <a:srgbClr val="17365D"/>
              </a:buClr>
              <a:buSzPct val="100000"/>
              <a:buFont typeface="Arial"/>
              <a:buNone/>
              <a:tabLst/>
              <a:defRPr/>
            </a:pPr>
            <a:r>
              <a:rPr kumimoji="0" lang="en-US" sz="2000" b="1" i="0" u="none" strike="noStrike" kern="1200" cap="none" spc="0" normalizeH="0" baseline="0" noProof="0" dirty="0">
                <a:ln>
                  <a:noFill/>
                </a:ln>
                <a:solidFill>
                  <a:srgbClr val="4F81BD"/>
                </a:solidFill>
                <a:effectLst/>
                <a:uLnTx/>
                <a:uFillTx/>
                <a:latin typeface="Cambria" panose="02040503050406030204" pitchFamily="18" charset="0"/>
                <a:ea typeface="Cambria" panose="02040503050406030204" pitchFamily="18" charset="0"/>
                <a:cs typeface="Verdana"/>
                <a:sym typeface="Verdana"/>
              </a:rPr>
              <a:t>Name of the HoD: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Verdana"/>
                <a:sym typeface="Verdana"/>
              </a:rPr>
              <a:t>Dr. S </a:t>
            </a:r>
            <a:r>
              <a:rPr kumimoji="0" lang="en-US" sz="20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Verdana"/>
                <a:sym typeface="Verdana"/>
              </a:rPr>
              <a:t>Pravinth</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Verdana"/>
                <a:sym typeface="Verdana"/>
              </a:rPr>
              <a:t> Raj</a:t>
            </a:r>
          </a:p>
          <a:p>
            <a:pPr marL="0" marR="0" lvl="0" indent="0" algn="l" defTabSz="914400" rtl="0" eaLnBrk="1" fontAlgn="auto" latinLnBrk="0" hangingPunct="1">
              <a:lnSpc>
                <a:spcPct val="100000"/>
              </a:lnSpc>
              <a:spcBef>
                <a:spcPts val="0"/>
              </a:spcBef>
              <a:spcAft>
                <a:spcPts val="0"/>
              </a:spcAft>
              <a:buClr>
                <a:srgbClr val="17365D"/>
              </a:buClr>
              <a:buSzPct val="100000"/>
              <a:buFont typeface="Arial"/>
              <a:buNone/>
              <a:tabLst/>
              <a:defRPr/>
            </a:pPr>
            <a:r>
              <a:rPr kumimoji="0" lang="en-US" sz="2000" b="1" i="0" u="none" strike="noStrike" kern="1200" cap="none" spc="0" normalizeH="0" baseline="0" noProof="0" dirty="0">
                <a:ln>
                  <a:noFill/>
                </a:ln>
                <a:solidFill>
                  <a:srgbClr val="4F81BD"/>
                </a:solidFill>
                <a:effectLst/>
                <a:uLnTx/>
                <a:uFillTx/>
                <a:latin typeface="Cambria" panose="02040503050406030204" pitchFamily="18" charset="0"/>
                <a:ea typeface="Cambria" panose="02040503050406030204" pitchFamily="18" charset="0"/>
                <a:cs typeface="Verdana"/>
                <a:sym typeface="Verdana"/>
              </a:rPr>
              <a:t>Name of the Program Project Coordinator: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Verdana"/>
                <a:sym typeface="Verdana"/>
              </a:rPr>
              <a:t>Suma N G</a:t>
            </a:r>
          </a:p>
          <a:p>
            <a:pPr marL="0" marR="0" lvl="0" indent="0" algn="l" defTabSz="914400" rtl="0" eaLnBrk="1" fontAlgn="auto" latinLnBrk="0" hangingPunct="1">
              <a:lnSpc>
                <a:spcPct val="100000"/>
              </a:lnSpc>
              <a:spcBef>
                <a:spcPts val="0"/>
              </a:spcBef>
              <a:spcAft>
                <a:spcPts val="0"/>
              </a:spcAft>
              <a:buClr>
                <a:srgbClr val="17365D"/>
              </a:buClr>
              <a:buSzPct val="100000"/>
              <a:buFontTx/>
              <a:buNone/>
              <a:tabLst/>
              <a:defRPr/>
            </a:pPr>
            <a:r>
              <a:rPr kumimoji="0" lang="en-US" sz="2000" b="1" i="0" u="none" strike="noStrike" kern="1200" cap="none" spc="0" normalizeH="0" baseline="0" noProof="0" dirty="0">
                <a:ln>
                  <a:noFill/>
                </a:ln>
                <a:solidFill>
                  <a:srgbClr val="4F81BD"/>
                </a:solidFill>
                <a:effectLst/>
                <a:uLnTx/>
                <a:uFillTx/>
                <a:latin typeface="Cambria" panose="02040503050406030204" pitchFamily="18" charset="0"/>
                <a:ea typeface="Cambria" panose="02040503050406030204" pitchFamily="18" charset="0"/>
                <a:cs typeface="Verdana"/>
                <a:sym typeface="Verdana"/>
              </a:rPr>
              <a:t>Name of the School Project Coordinators: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Verdana"/>
                <a:sym typeface="Verdana"/>
              </a:rPr>
              <a:t>Dr. Sampath A K / Dr. Abdul Khadar A / Mr. Md Ziaur Rahman</a:t>
            </a:r>
            <a:endParaRPr kumimoji="0" sz="20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97FD-7A7C-F5A7-82F8-E665F49E37A5}"/>
              </a:ext>
            </a:extLst>
          </p:cNvPr>
          <p:cNvSpPr>
            <a:spLocks noGrp="1"/>
          </p:cNvSpPr>
          <p:nvPr>
            <p:ph type="title"/>
          </p:nvPr>
        </p:nvSpPr>
        <p:spPr/>
        <p:txBody>
          <a:bodyPr/>
          <a:lstStyle/>
          <a:p>
            <a:r>
              <a:rPr lang="en-US" dirty="0"/>
              <a:t>Hardware/software components</a:t>
            </a:r>
            <a:endParaRPr lang="en-IN" dirty="0"/>
          </a:p>
        </p:txBody>
      </p:sp>
      <p:sp>
        <p:nvSpPr>
          <p:cNvPr id="3" name="Content Placeholder 2">
            <a:extLst>
              <a:ext uri="{FF2B5EF4-FFF2-40B4-BE49-F238E27FC236}">
                <a16:creationId xmlns:a16="http://schemas.microsoft.com/office/drawing/2014/main" id="{15C84BCC-0DB1-FDE0-3402-D7F5BF535CDB}"/>
              </a:ext>
            </a:extLst>
          </p:cNvPr>
          <p:cNvSpPr>
            <a:spLocks noGrp="1"/>
          </p:cNvSpPr>
          <p:nvPr>
            <p:ph idx="1"/>
          </p:nvPr>
        </p:nvSpPr>
        <p:spPr>
          <a:xfrm>
            <a:off x="834572" y="1360715"/>
            <a:ext cx="10668000" cy="4952997"/>
          </a:xfrm>
        </p:spPr>
        <p:txBody>
          <a:bodyPr>
            <a:normAutofit/>
          </a:bodyPr>
          <a:lstStyle/>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Hardware:</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Standard desktop or laptop, server for hosting the website.</a:t>
            </a:r>
          </a:p>
          <a:p>
            <a:pP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Software:</a:t>
            </a:r>
            <a:endParaRPr lang="en-I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Frontend: HTML, CSS, JavaScript</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Backend: JavaScript </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Database: </a:t>
            </a:r>
            <a:r>
              <a:rPr lang="en-IN" dirty="0" err="1">
                <a:latin typeface="Times New Roman" panose="02020603050405020304" pitchFamily="18" charset="0"/>
                <a:cs typeface="Times New Roman" panose="02020603050405020304" pitchFamily="18" charset="0"/>
              </a:rPr>
              <a:t>BotPress</a:t>
            </a:r>
            <a:r>
              <a:rPr lang="en-IN" dirty="0">
                <a:latin typeface="Times New Roman" panose="02020603050405020304" pitchFamily="18" charset="0"/>
                <a:cs typeface="Times New Roman" panose="02020603050405020304" pitchFamily="18" charset="0"/>
              </a:rPr>
              <a:t> cloud database(if data storage is needed)</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AI Integration: NLP-based chatbot using </a:t>
            </a:r>
            <a:r>
              <a:rPr lang="en-IN" dirty="0" err="1">
                <a:latin typeface="Times New Roman" panose="02020603050405020304" pitchFamily="18" charset="0"/>
                <a:cs typeface="Times New Roman" panose="02020603050405020304" pitchFamily="18" charset="0"/>
              </a:rPr>
              <a:t>BotPress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5552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7" name="Content Placeholder 6">
            <a:extLst>
              <a:ext uri="{FF2B5EF4-FFF2-40B4-BE49-F238E27FC236}">
                <a16:creationId xmlns:a16="http://schemas.microsoft.com/office/drawing/2014/main" id="{7CC053B9-5694-4AF8-F379-97D99878EA9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049" t="8664" r="6559" b="44048"/>
          <a:stretch/>
        </p:blipFill>
        <p:spPr>
          <a:xfrm>
            <a:off x="558838" y="1331493"/>
            <a:ext cx="11079159" cy="4395537"/>
          </a:xfrm>
        </p:spPr>
      </p:pic>
    </p:spTree>
    <p:extLst>
      <p:ext uri="{BB962C8B-B14F-4D97-AF65-F5344CB8AC3E}">
        <p14:creationId xmlns:p14="http://schemas.microsoft.com/office/powerpoint/2010/main" val="367733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685" y="329067"/>
            <a:ext cx="10668000" cy="487362"/>
          </a:xfrm>
        </p:spPr>
        <p:txBody>
          <a:bodyPr/>
          <a:lstStyle/>
          <a:p>
            <a:r>
              <a:rPr lang="en-GB" dirty="0"/>
              <a:t>Expected Outcomes</a:t>
            </a:r>
          </a:p>
        </p:txBody>
      </p:sp>
      <p:sp>
        <p:nvSpPr>
          <p:cNvPr id="3" name="Content Placeholder 2"/>
          <p:cNvSpPr>
            <a:spLocks noGrp="1"/>
          </p:cNvSpPr>
          <p:nvPr>
            <p:ph idx="1"/>
          </p:nvPr>
        </p:nvSpPr>
        <p:spPr>
          <a:xfrm>
            <a:off x="457200" y="1045029"/>
            <a:ext cx="11263086" cy="5921828"/>
          </a:xfrm>
        </p:spPr>
        <p:txBody>
          <a:bodyPr>
            <a:normAutofit/>
          </a:bodyPr>
          <a:lstStyle/>
          <a:p>
            <a:pPr marL="742950" lvl="1" indent="-285750" algn="just">
              <a:buFont typeface="+mj-lt"/>
              <a:buAutoNum type="arabicPeriod"/>
            </a:pPr>
            <a:r>
              <a:rPr lang="en-IN" sz="1600" b="1" dirty="0">
                <a:effectLst/>
                <a:latin typeface="Times New Roman" panose="02020603050405020304" pitchFamily="18" charset="0"/>
                <a:ea typeface="Times New Roman" panose="02020603050405020304" pitchFamily="18" charset="0"/>
              </a:rPr>
              <a:t>Personalized Career Recommendations</a:t>
            </a:r>
            <a:endParaRPr lang="en-IN" sz="1600" dirty="0">
              <a:effectLst/>
              <a:latin typeface="Times New Roman" panose="02020603050405020304" pitchFamily="18" charset="0"/>
              <a:ea typeface="Times New Roman" panose="02020603050405020304" pitchFamily="18" charset="0"/>
            </a:endParaRPr>
          </a:p>
          <a:p>
            <a:pPr marL="0" lvl="0" indent="0" algn="just">
              <a:buSzPts val="1000"/>
              <a:buNone/>
              <a:tabLst>
                <a:tab pos="-228600" algn="l"/>
                <a:tab pos="1143000" algn="l"/>
              </a:tabLst>
            </a:pPr>
            <a:r>
              <a:rPr lang="en-IN" sz="1600" dirty="0">
                <a:effectLst/>
                <a:latin typeface="Times New Roman" panose="02020603050405020304" pitchFamily="18" charset="0"/>
                <a:ea typeface="Times New Roman" panose="02020603050405020304" pitchFamily="18" charset="0"/>
              </a:rPr>
              <a:t>The system will provide individualized career guidance by </a:t>
            </a:r>
            <a:r>
              <a:rPr lang="en-IN" sz="1600" dirty="0" err="1">
                <a:effectLst/>
                <a:latin typeface="Times New Roman" panose="02020603050405020304" pitchFamily="18" charset="0"/>
                <a:ea typeface="Times New Roman" panose="02020603050405020304" pitchFamily="18" charset="0"/>
              </a:rPr>
              <a:t>analyzing</a:t>
            </a:r>
            <a:r>
              <a:rPr lang="en-IN" sz="1600" dirty="0">
                <a:effectLst/>
                <a:latin typeface="Times New Roman" panose="02020603050405020304" pitchFamily="18" charset="0"/>
                <a:ea typeface="Times New Roman" panose="02020603050405020304" pitchFamily="18" charset="0"/>
              </a:rPr>
              <a:t> student inputs from the aptitude test (covering logical reasoning, numerical skills, verbal ability, etc.).</a:t>
            </a:r>
            <a:r>
              <a:rPr lang="en-IN" sz="1600" dirty="0">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Based on these results, students will receive customized career suggestions that align with their strengths, making the guidance more relevant and effective than generic advice.</a:t>
            </a:r>
          </a:p>
          <a:p>
            <a:pPr marL="0" lvl="0" indent="0" algn="just">
              <a:buSzPts val="1000"/>
              <a:buNone/>
              <a:tabLst>
                <a:tab pos="-228600" algn="l"/>
                <a:tab pos="1143000" algn="l"/>
              </a:tabLst>
            </a:pPr>
            <a:endParaRPr lang="en-IN" sz="1600" dirty="0">
              <a:effectLst/>
              <a:latin typeface="Times New Roman" panose="02020603050405020304" pitchFamily="18" charset="0"/>
              <a:ea typeface="Times New Roman" panose="02020603050405020304" pitchFamily="18" charset="0"/>
            </a:endParaRPr>
          </a:p>
          <a:p>
            <a:pPr marL="457200" lvl="1" indent="0" algn="just">
              <a:buNone/>
            </a:pPr>
            <a:r>
              <a:rPr lang="en-IN" sz="1600" b="1" dirty="0">
                <a:effectLst/>
                <a:latin typeface="Times New Roman" panose="02020603050405020304" pitchFamily="18" charset="0"/>
                <a:ea typeface="Times New Roman" panose="02020603050405020304" pitchFamily="18" charset="0"/>
              </a:rPr>
              <a:t>2.     Comprehensive Career Exploration</a:t>
            </a:r>
            <a:endParaRPr lang="en-IN" sz="1600" dirty="0">
              <a:effectLst/>
              <a:latin typeface="Times New Roman" panose="02020603050405020304" pitchFamily="18" charset="0"/>
              <a:ea typeface="Times New Roman" panose="02020603050405020304" pitchFamily="18" charset="0"/>
            </a:endParaRPr>
          </a:p>
          <a:p>
            <a:pPr marL="0" lvl="0" indent="0" algn="just">
              <a:buSzPts val="1000"/>
              <a:buNone/>
              <a:tabLst>
                <a:tab pos="1143000" algn="l"/>
              </a:tabLst>
            </a:pPr>
            <a:r>
              <a:rPr lang="en-IN" sz="1600" dirty="0">
                <a:effectLst/>
                <a:latin typeface="Times New Roman" panose="02020603050405020304" pitchFamily="18" charset="0"/>
                <a:ea typeface="Times New Roman" panose="02020603050405020304" pitchFamily="18" charset="0"/>
              </a:rPr>
              <a:t>The "Explore Careers" section will give students the opportunity to learn about various career paths in-depth. This will enable students to understand the landscape of different professions and make informed decisions based on their interests and aspirations.</a:t>
            </a:r>
          </a:p>
          <a:p>
            <a:pPr marL="0" lvl="0" indent="0" algn="just">
              <a:buSzPts val="1000"/>
              <a:buNone/>
              <a:tabLst>
                <a:tab pos="1143000" algn="l"/>
              </a:tabLst>
            </a:pPr>
            <a:endParaRPr lang="en-IN" sz="1600" dirty="0">
              <a:effectLst/>
              <a:latin typeface="Times New Roman" panose="02020603050405020304" pitchFamily="18" charset="0"/>
              <a:ea typeface="Times New Roman" panose="02020603050405020304" pitchFamily="18" charset="0"/>
            </a:endParaRPr>
          </a:p>
          <a:p>
            <a:pPr marL="457200" lvl="1" indent="0" algn="just">
              <a:buNone/>
            </a:pPr>
            <a:r>
              <a:rPr lang="en-IN" sz="1600" b="1" dirty="0">
                <a:effectLst/>
                <a:latin typeface="Times New Roman" panose="02020603050405020304" pitchFamily="18" charset="0"/>
                <a:ea typeface="Times New Roman" panose="02020603050405020304" pitchFamily="18" charset="0"/>
              </a:rPr>
              <a:t>3.	Real-time AI-powered Career Guidance</a:t>
            </a:r>
            <a:endParaRPr lang="en-IN" sz="1600" dirty="0">
              <a:effectLst/>
              <a:latin typeface="Times New Roman" panose="02020603050405020304" pitchFamily="18" charset="0"/>
              <a:ea typeface="Times New Roman" panose="02020603050405020304" pitchFamily="18" charset="0"/>
            </a:endParaRPr>
          </a:p>
          <a:p>
            <a:pPr marL="0" lvl="0" indent="0" algn="just">
              <a:buSzPts val="1000"/>
              <a:buNone/>
              <a:tabLst>
                <a:tab pos="1143000" algn="l"/>
              </a:tabLst>
            </a:pPr>
            <a:r>
              <a:rPr lang="en-IN" sz="1600" dirty="0">
                <a:effectLst/>
                <a:latin typeface="Times New Roman" panose="02020603050405020304" pitchFamily="18" charset="0"/>
                <a:ea typeface="Times New Roman" panose="02020603050405020304" pitchFamily="18" charset="0"/>
              </a:rPr>
              <a:t>The AI chatbot will serve as an interactive tool that can provide real-time responses to career-related queries.</a:t>
            </a:r>
            <a:r>
              <a:rPr lang="en-IN" sz="1600" dirty="0">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The chatbot will offer immediate assistance and may also suggest alternative career paths if a student is unsure or wants to explore different options.</a:t>
            </a:r>
            <a:r>
              <a:rPr lang="en-IN" sz="1600" dirty="0">
                <a:latin typeface="Times New Roman" panose="02020603050405020304" pitchFamily="18" charset="0"/>
                <a:ea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rPr>
              <a:t>By simulating human-like conversation, the chatbot will make the counselling experience feel more engaging and interactive.</a:t>
            </a:r>
          </a:p>
          <a:p>
            <a:pPr marL="0" lvl="0" indent="0" algn="just">
              <a:buSzPts val="1000"/>
              <a:buNone/>
              <a:tabLst>
                <a:tab pos="1143000" algn="l"/>
              </a:tabLst>
            </a:pPr>
            <a:endParaRPr lang="en-IN" sz="1600" dirty="0">
              <a:effectLst/>
              <a:latin typeface="Times New Roman" panose="02020603050405020304" pitchFamily="18" charset="0"/>
              <a:ea typeface="Times New Roman" panose="02020603050405020304" pitchFamily="18" charset="0"/>
            </a:endParaRPr>
          </a:p>
          <a:p>
            <a:pPr marL="457200" lvl="1" indent="0" algn="just">
              <a:buNone/>
            </a:pPr>
            <a:r>
              <a:rPr lang="en-IN" sz="1600" b="1" dirty="0">
                <a:latin typeface="Times New Roman" panose="02020603050405020304" pitchFamily="18" charset="0"/>
                <a:ea typeface="Times New Roman" panose="02020603050405020304" pitchFamily="18" charset="0"/>
              </a:rPr>
              <a:t>4.	</a:t>
            </a:r>
            <a:r>
              <a:rPr lang="en-IN" sz="1600" b="1" dirty="0">
                <a:effectLst/>
                <a:latin typeface="Times New Roman" panose="02020603050405020304" pitchFamily="18" charset="0"/>
                <a:ea typeface="Times New Roman" panose="02020603050405020304" pitchFamily="18" charset="0"/>
              </a:rPr>
              <a:t>Improved Accessibility</a:t>
            </a:r>
            <a:endParaRPr lang="en-IN" sz="1600" dirty="0">
              <a:effectLst/>
              <a:latin typeface="Times New Roman" panose="02020603050405020304" pitchFamily="18" charset="0"/>
              <a:ea typeface="Times New Roman" panose="02020603050405020304" pitchFamily="18" charset="0"/>
            </a:endParaRPr>
          </a:p>
          <a:p>
            <a:pPr marL="0" lvl="0" indent="0" algn="just">
              <a:buSzPts val="1000"/>
              <a:buNone/>
              <a:tabLst>
                <a:tab pos="1143000" algn="l"/>
              </a:tabLst>
            </a:pPr>
            <a:r>
              <a:rPr lang="en-IN" sz="1600" dirty="0">
                <a:effectLst/>
                <a:latin typeface="Times New Roman" panose="02020603050405020304" pitchFamily="18" charset="0"/>
                <a:ea typeface="Times New Roman" panose="02020603050405020304" pitchFamily="18" charset="0"/>
              </a:rPr>
              <a:t>The web-based platform will ensure that career counselling is available to students across geographical boundaries, making it accessible to individuals from remote or underserved areas.</a:t>
            </a:r>
          </a:p>
          <a:p>
            <a:pPr marL="0" lvl="0" indent="0" algn="just">
              <a:buSzPts val="1000"/>
              <a:buNone/>
              <a:tabLst>
                <a:tab pos="1143000" algn="l"/>
              </a:tabLst>
            </a:pPr>
            <a:r>
              <a:rPr lang="en-IN" sz="1600" dirty="0">
                <a:effectLst/>
                <a:latin typeface="Times New Roman" panose="02020603050405020304" pitchFamily="18" charset="0"/>
                <a:ea typeface="Times New Roman" panose="02020603050405020304" pitchFamily="18" charset="0"/>
              </a:rPr>
              <a:t> Traditional career counselling is often limited by location, time, and financial constraints, but this platform can be accessed 24/7 from any device with an internet connection, ensuring students don’t miss out on valuable guidance.</a:t>
            </a:r>
          </a:p>
          <a:p>
            <a:pPr marL="0" indent="0" algn="just">
              <a:lnSpc>
                <a:spcPct val="200000"/>
              </a:lnSpc>
              <a:buNone/>
            </a:pPr>
            <a:endParaRPr lang="en-GB" sz="2800" dirty="0"/>
          </a:p>
        </p:txBody>
      </p:sp>
    </p:spTree>
    <p:extLst>
      <p:ext uri="{BB962C8B-B14F-4D97-AF65-F5344CB8AC3E}">
        <p14:creationId xmlns:p14="http://schemas.microsoft.com/office/powerpoint/2010/main" val="192392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The AI-driven career counseling system provides personalized career guidance through aptitude tests, an "Explore Careers" section, and a chatbot for real-time support. It helps students understand their strengths, explore different career options, and receive tailored recommendations. By making career counseling more accessible and interactive, this system ensures students can make informed career choices with confidence.</a:t>
            </a:r>
            <a:endParaRPr lang="en-GB"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1800" kern="100" dirty="0">
              <a:latin typeface="Times New Roman" panose="02020603050405020304" pitchFamily="18" charset="0"/>
              <a:ea typeface="Calibri" panose="020F0502020204030204" pitchFamily="34" charset="0"/>
            </a:endParaRPr>
          </a:p>
          <a:p>
            <a:pPr marL="0" indent="0" algn="just">
              <a:lnSpc>
                <a:spcPct val="150000"/>
              </a:lnSpc>
              <a:buNone/>
            </a:pPr>
            <a:r>
              <a:rPr lang="en-IN" sz="1800" kern="100" dirty="0">
                <a:effectLst/>
                <a:latin typeface="Times New Roman" panose="02020603050405020304" pitchFamily="18" charset="0"/>
                <a:ea typeface="Calibri" panose="020F0502020204030204" pitchFamily="34" charset="0"/>
              </a:rPr>
              <a:t>Ultimately, this platform aims to empower students with the knowledge and tools they need to make informed, confident decisions about their futures. By improving accessibility, ensuring scalability, and offering real-time, data-driven insights, this system not only addresses the shortcomings of traditional methods but also paves the way for a more efficient, inclusive, and effective career counselling solution for students worldwide.</a:t>
            </a:r>
          </a:p>
          <a:p>
            <a:pPr marL="0" indent="0">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38571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a:xfrm>
            <a:off x="812800" y="1143001"/>
            <a:ext cx="11379200" cy="5508170"/>
          </a:xfrm>
        </p:spPr>
        <p:txBody>
          <a:bodyPr>
            <a:normAutofit fontScale="85000" lnSpcReduction="20000"/>
          </a:bodyPr>
          <a:lstStyle/>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[1]	</a:t>
            </a:r>
            <a:r>
              <a:rPr lang="en-US" sz="1400" dirty="0">
                <a:effectLst/>
                <a:latin typeface="Times New Roman" panose="02020603050405020304" pitchFamily="18" charset="0"/>
                <a:ea typeface="Times New Roman" panose="02020603050405020304" pitchFamily="18" charset="0"/>
              </a:rPr>
              <a:t>A. </a:t>
            </a:r>
            <a:r>
              <a:rPr lang="en-US" sz="1400" dirty="0" err="1">
                <a:effectLst/>
                <a:latin typeface="Times New Roman" panose="02020603050405020304" pitchFamily="18" charset="0"/>
                <a:ea typeface="Times New Roman" panose="02020603050405020304" pitchFamily="18" charset="0"/>
              </a:rPr>
              <a:t>Barbadekar</a:t>
            </a:r>
            <a:r>
              <a:rPr lang="en-US" sz="1400" dirty="0">
                <a:effectLst/>
                <a:latin typeface="Times New Roman" panose="02020603050405020304" pitchFamily="18" charset="0"/>
                <a:ea typeface="Times New Roman" panose="02020603050405020304" pitchFamily="18" charset="0"/>
              </a:rPr>
              <a:t>, V. Bhagwan, A. </a:t>
            </a:r>
            <a:r>
              <a:rPr lang="en-US" sz="1400" dirty="0" err="1">
                <a:effectLst/>
                <a:latin typeface="Times New Roman" panose="02020603050405020304" pitchFamily="18" charset="0"/>
                <a:ea typeface="Times New Roman" panose="02020603050405020304" pitchFamily="18" charset="0"/>
              </a:rPr>
              <a:t>Thaploo</a:t>
            </a:r>
            <a:r>
              <a:rPr lang="en-US" sz="1400" dirty="0">
                <a:effectLst/>
                <a:latin typeface="Times New Roman" panose="02020603050405020304" pitchFamily="18" charset="0"/>
                <a:ea typeface="Times New Roman" panose="02020603050405020304" pitchFamily="18" charset="0"/>
              </a:rPr>
              <a:t> and A. Tyagi, "Career Navigator: Your AI Career Counselor," 2024 2nd DMIHER International Conference on Artificial Intelligence in Healthcare, Education and Industry (IDICAIEI), pp. 1-6</a:t>
            </a:r>
            <a:endParaRPr lang="en-IN" sz="1400" dirty="0">
              <a:effectLst/>
              <a:latin typeface="Times New Roman" panose="02020603050405020304" pitchFamily="18" charset="0"/>
              <a:ea typeface="Times New Roman" panose="02020603050405020304" pitchFamily="18" charset="0"/>
            </a:endParaRP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 </a:t>
            </a: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[2]	</a:t>
            </a:r>
            <a:r>
              <a:rPr lang="en-US" sz="1400" dirty="0">
                <a:effectLst/>
                <a:latin typeface="Times New Roman" panose="02020603050405020304" pitchFamily="18" charset="0"/>
                <a:ea typeface="Times New Roman" panose="02020603050405020304" pitchFamily="18" charset="0"/>
              </a:rPr>
              <a:t>A. H. A. Rashid, M. Mohamad, S. Masrom and A. Selamat, "Student Career Recommendation System Using Content-Based Filtering Method," </a:t>
            </a:r>
            <a:r>
              <a:rPr lang="en-US" sz="1400" i="1" dirty="0">
                <a:effectLst/>
                <a:latin typeface="Times New Roman" panose="02020603050405020304" pitchFamily="18" charset="0"/>
                <a:ea typeface="Times New Roman" panose="02020603050405020304" pitchFamily="18" charset="0"/>
              </a:rPr>
              <a:t>2022 3rd International Conference on Artificial Intelligence and Data Sciences (</a:t>
            </a:r>
            <a:r>
              <a:rPr lang="en-US" sz="1400" i="1" dirty="0" err="1">
                <a:effectLst/>
                <a:latin typeface="Times New Roman" panose="02020603050405020304" pitchFamily="18" charset="0"/>
                <a:ea typeface="Times New Roman" panose="02020603050405020304" pitchFamily="18" charset="0"/>
              </a:rPr>
              <a:t>AiDAS</a:t>
            </a:r>
            <a:r>
              <a:rPr lang="en-US" sz="1400" i="1" dirty="0">
                <a:effectLst/>
                <a:latin typeface="Times New Roman" panose="02020603050405020304" pitchFamily="18" charset="0"/>
                <a:ea typeface="Times New Roman" panose="02020603050405020304" pitchFamily="18" charset="0"/>
              </a:rPr>
              <a:t>)</a:t>
            </a:r>
            <a:r>
              <a:rPr lang="en-US" sz="1400" dirty="0">
                <a:effectLst/>
                <a:latin typeface="Times New Roman" panose="02020603050405020304" pitchFamily="18" charset="0"/>
                <a:ea typeface="Times New Roman" panose="02020603050405020304" pitchFamily="18" charset="0"/>
              </a:rPr>
              <a:t>, pp. 60-65</a:t>
            </a:r>
            <a:endParaRPr lang="en-IN" sz="1400" dirty="0">
              <a:effectLst/>
              <a:latin typeface="Times New Roman" panose="02020603050405020304" pitchFamily="18" charset="0"/>
              <a:ea typeface="Times New Roman" panose="02020603050405020304" pitchFamily="18" charset="0"/>
            </a:endParaRPr>
          </a:p>
          <a:p>
            <a:pPr>
              <a:lnSpc>
                <a:spcPct val="120000"/>
              </a:lnSpc>
              <a:buNone/>
            </a:pPr>
            <a:r>
              <a:rPr lang="en-IN" sz="1400" dirty="0">
                <a:effectLst/>
                <a:latin typeface="Times New Roman" panose="02020603050405020304" pitchFamily="18" charset="0"/>
                <a:ea typeface="Times New Roman" panose="02020603050405020304" pitchFamily="18" charset="0"/>
              </a:rPr>
              <a:t> </a:t>
            </a: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[3]	</a:t>
            </a:r>
            <a:r>
              <a:rPr lang="en-US" sz="1400" dirty="0">
                <a:effectLst/>
                <a:latin typeface="Times New Roman" panose="02020603050405020304" pitchFamily="18" charset="0"/>
                <a:ea typeface="Times New Roman" panose="02020603050405020304" pitchFamily="18" charset="0"/>
              </a:rPr>
              <a:t>A. Rajput, A. Dubey, R. Thakur, D. Singh and U. P. Singh, "Career Craft AI: A Personalized Resume Analysis and Job Recommendations System," 2024 1st International Conference on Innovative Sustainable Technologies for Energy, Mechatronics, and Smart Systems (ISTEMS), pp. 1-6</a:t>
            </a:r>
            <a:endParaRPr lang="en-IN" sz="1400" dirty="0">
              <a:effectLst/>
              <a:latin typeface="Times New Roman" panose="02020603050405020304" pitchFamily="18" charset="0"/>
              <a:ea typeface="Times New Roman" panose="02020603050405020304" pitchFamily="18" charset="0"/>
            </a:endParaRP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 </a:t>
            </a: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[4]	</a:t>
            </a:r>
            <a:r>
              <a:rPr lang="en-US" sz="1400" dirty="0">
                <a:effectLst/>
                <a:latin typeface="Times New Roman" panose="02020603050405020304" pitchFamily="18" charset="0"/>
                <a:ea typeface="Times New Roman" panose="02020603050405020304" pitchFamily="18" charset="0"/>
              </a:rPr>
              <a:t>B. Patel, V. </a:t>
            </a:r>
            <a:r>
              <a:rPr lang="en-US" sz="1400" dirty="0" err="1">
                <a:effectLst/>
                <a:latin typeface="Times New Roman" panose="02020603050405020304" pitchFamily="18" charset="0"/>
                <a:ea typeface="Times New Roman" panose="02020603050405020304" pitchFamily="18" charset="0"/>
              </a:rPr>
              <a:t>Kakuste</a:t>
            </a:r>
            <a:r>
              <a:rPr lang="en-US" sz="1400" dirty="0">
                <a:effectLst/>
                <a:latin typeface="Times New Roman" panose="02020603050405020304" pitchFamily="18" charset="0"/>
                <a:ea typeface="Times New Roman" panose="02020603050405020304" pitchFamily="18" charset="0"/>
              </a:rPr>
              <a:t> and M. </a:t>
            </a:r>
            <a:r>
              <a:rPr lang="en-US" sz="1400" dirty="0" err="1">
                <a:effectLst/>
                <a:latin typeface="Times New Roman" panose="02020603050405020304" pitchFamily="18" charset="0"/>
                <a:ea typeface="Times New Roman" panose="02020603050405020304" pitchFamily="18" charset="0"/>
              </a:rPr>
              <a:t>Eirinaki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CaPaR</a:t>
            </a:r>
            <a:r>
              <a:rPr lang="en-US" sz="1400" dirty="0">
                <a:effectLst/>
                <a:latin typeface="Times New Roman" panose="02020603050405020304" pitchFamily="18" charset="0"/>
                <a:ea typeface="Times New Roman" panose="02020603050405020304" pitchFamily="18" charset="0"/>
              </a:rPr>
              <a:t>: A Career Path Recommendation Framework," 2017 IEEE Third International Conference on Big Data Computing Service and Applications (</a:t>
            </a:r>
            <a:r>
              <a:rPr lang="en-US" sz="1400" dirty="0" err="1">
                <a:effectLst/>
                <a:latin typeface="Times New Roman" panose="02020603050405020304" pitchFamily="18" charset="0"/>
                <a:ea typeface="Times New Roman" panose="02020603050405020304" pitchFamily="18" charset="0"/>
              </a:rPr>
              <a:t>BigDataService</a:t>
            </a:r>
            <a:r>
              <a:rPr lang="en-US" sz="1400" dirty="0">
                <a:effectLst/>
                <a:latin typeface="Times New Roman" panose="02020603050405020304" pitchFamily="18" charset="0"/>
                <a:ea typeface="Times New Roman" panose="02020603050405020304" pitchFamily="18" charset="0"/>
              </a:rPr>
              <a:t>), pp. 23-30</a:t>
            </a:r>
            <a:endParaRPr lang="en-IN" sz="1400" dirty="0">
              <a:effectLst/>
              <a:latin typeface="Times New Roman" panose="02020603050405020304" pitchFamily="18" charset="0"/>
              <a:ea typeface="Times New Roman" panose="02020603050405020304" pitchFamily="18" charset="0"/>
            </a:endParaRPr>
          </a:p>
          <a:p>
            <a:pPr>
              <a:lnSpc>
                <a:spcPct val="120000"/>
              </a:lnSpc>
              <a:buNone/>
            </a:pPr>
            <a:r>
              <a:rPr lang="en-IN" sz="1400" dirty="0">
                <a:effectLst/>
                <a:latin typeface="Times New Roman" panose="02020603050405020304" pitchFamily="18" charset="0"/>
                <a:ea typeface="Times New Roman" panose="02020603050405020304" pitchFamily="18" charset="0"/>
              </a:rPr>
              <a:t> </a:t>
            </a: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[5]	</a:t>
            </a:r>
            <a:r>
              <a:rPr lang="en-US" sz="1400" dirty="0">
                <a:effectLst/>
                <a:latin typeface="Times New Roman" panose="02020603050405020304" pitchFamily="18" charset="0"/>
                <a:ea typeface="Times New Roman" panose="02020603050405020304" pitchFamily="18" charset="0"/>
              </a:rPr>
              <a:t>C. Sun, "Design and implementation of career planning system based on machine learning," 2024 IEEE 3rd International Conference on Electrical Engineering, Big Data and Algorithms (EEBDA), pp. 68-73</a:t>
            </a:r>
            <a:endParaRPr lang="en-IN" sz="1400" dirty="0">
              <a:effectLst/>
              <a:latin typeface="Times New Roman" panose="02020603050405020304" pitchFamily="18" charset="0"/>
              <a:ea typeface="Times New Roman" panose="02020603050405020304" pitchFamily="18" charset="0"/>
            </a:endParaRPr>
          </a:p>
          <a:p>
            <a:pPr>
              <a:lnSpc>
                <a:spcPct val="120000"/>
              </a:lnSpc>
              <a:buNone/>
            </a:pPr>
            <a:r>
              <a:rPr lang="en-IN" sz="1400" dirty="0">
                <a:effectLst/>
                <a:latin typeface="Times New Roman" panose="02020603050405020304" pitchFamily="18" charset="0"/>
                <a:ea typeface="Times New Roman" panose="02020603050405020304" pitchFamily="18" charset="0"/>
              </a:rPr>
              <a:t> </a:t>
            </a: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[6]	</a:t>
            </a:r>
            <a:r>
              <a:rPr lang="en-US" sz="1400" dirty="0">
                <a:effectLst/>
                <a:latin typeface="Times New Roman" panose="02020603050405020304" pitchFamily="18" charset="0"/>
                <a:ea typeface="Times New Roman" panose="02020603050405020304" pitchFamily="18" charset="0"/>
              </a:rPr>
              <a:t>K. Joshi et al., "AI Career Guidance Tool," 2024 International Conference on Progressive Innovations in Intelligent Systems and Data Science (ICPIDS), pp. 243-248.</a:t>
            </a:r>
            <a:endParaRPr lang="en-IN" sz="1400" dirty="0">
              <a:effectLst/>
              <a:latin typeface="Times New Roman" panose="02020603050405020304" pitchFamily="18" charset="0"/>
              <a:ea typeface="Times New Roman" panose="02020603050405020304" pitchFamily="18" charset="0"/>
            </a:endParaRP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 </a:t>
            </a: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[7]	</a:t>
            </a:r>
            <a:r>
              <a:rPr lang="en-US" sz="1400" dirty="0">
                <a:effectLst/>
                <a:latin typeface="Times New Roman" panose="02020603050405020304" pitchFamily="18" charset="0"/>
                <a:ea typeface="Times New Roman" panose="02020603050405020304" pitchFamily="18" charset="0"/>
              </a:rPr>
              <a:t>P. D. Devi, S. S and A. Hemavathi, "AI-Enhanced Career Guidance and Aptitude Testing for Higher Education," 2024 International Conference on System, Computation, Automation and Networking (ICSCAN), pp. 1-5.</a:t>
            </a:r>
            <a:endParaRPr lang="en-IN" sz="1400" dirty="0">
              <a:effectLst/>
              <a:latin typeface="Times New Roman" panose="02020603050405020304" pitchFamily="18" charset="0"/>
              <a:ea typeface="Times New Roman" panose="02020603050405020304" pitchFamily="18" charset="0"/>
            </a:endParaRP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 </a:t>
            </a: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[8]	</a:t>
            </a:r>
            <a:r>
              <a:rPr lang="en-US" sz="1400" dirty="0">
                <a:effectLst/>
                <a:latin typeface="Times New Roman" panose="02020603050405020304" pitchFamily="18" charset="0"/>
                <a:ea typeface="Times New Roman" panose="02020603050405020304" pitchFamily="18" charset="0"/>
              </a:rPr>
              <a:t>U. G. S. Guntupalli, M. L. Pandala, D. T. </a:t>
            </a:r>
            <a:r>
              <a:rPr lang="en-US" sz="1400" dirty="0" err="1">
                <a:effectLst/>
                <a:latin typeface="Times New Roman" panose="02020603050405020304" pitchFamily="18" charset="0"/>
                <a:ea typeface="Times New Roman" panose="02020603050405020304" pitchFamily="18" charset="0"/>
              </a:rPr>
              <a:t>Veeranki</a:t>
            </a:r>
            <a:r>
              <a:rPr lang="en-US" sz="1400" dirty="0">
                <a:effectLst/>
                <a:latin typeface="Times New Roman" panose="02020603050405020304" pitchFamily="18" charset="0"/>
                <a:ea typeface="Times New Roman" panose="02020603050405020304" pitchFamily="18" charset="0"/>
              </a:rPr>
              <a:t> and P. Kumbha, "Carrer Compass: A Career Path Recommender using Machine Learning," 2024 5th International Conference on Electronics and Sustainable Communication Systems (ICESC), pp. 1937-1941.</a:t>
            </a:r>
            <a:endParaRPr lang="en-IN" sz="1400" dirty="0">
              <a:effectLst/>
              <a:latin typeface="Times New Roman" panose="02020603050405020304" pitchFamily="18" charset="0"/>
              <a:ea typeface="Times New Roman" panose="02020603050405020304" pitchFamily="18" charset="0"/>
            </a:endParaRPr>
          </a:p>
          <a:p>
            <a:pPr marL="457200" indent="-457200">
              <a:lnSpc>
                <a:spcPct val="120000"/>
              </a:lnSpc>
              <a:buNone/>
            </a:pPr>
            <a:r>
              <a:rPr lang="en-IN" sz="1400" dirty="0">
                <a:effectLst/>
                <a:latin typeface="Times New Roman" panose="02020603050405020304" pitchFamily="18" charset="0"/>
                <a:ea typeface="Times New Roman" panose="02020603050405020304" pitchFamily="18" charset="0"/>
              </a:rPr>
              <a:t> </a:t>
            </a:r>
          </a:p>
          <a:p>
            <a:pPr marL="0" indent="0">
              <a:lnSpc>
                <a:spcPct val="120000"/>
              </a:lnSpc>
              <a:buNone/>
            </a:pPr>
            <a:r>
              <a:rPr lang="en-IN" sz="1400" dirty="0">
                <a:effectLst/>
                <a:latin typeface="Times New Roman" panose="02020603050405020304" pitchFamily="18" charset="0"/>
                <a:ea typeface="Times New Roman" panose="02020603050405020304" pitchFamily="18" charset="0"/>
              </a:rPr>
              <a:t>[9]	</a:t>
            </a:r>
            <a:r>
              <a:rPr lang="en-US" sz="1400" dirty="0">
                <a:effectLst/>
                <a:latin typeface="Times New Roman" panose="02020603050405020304" pitchFamily="18" charset="0"/>
                <a:ea typeface="Times New Roman" panose="02020603050405020304" pitchFamily="18" charset="0"/>
              </a:rPr>
              <a:t>Y. Dong, "Research on Career Counselling Platform Based on Collaborative Filtering Recommendation Algorithm," 2023 International Conference on Integrated Intelligence and Communication Systems (ICIICS), pp. 1-5.</a:t>
            </a:r>
            <a:endParaRPr lang="en-IN" sz="1400" dirty="0">
              <a:effectLst/>
              <a:latin typeface="Times New Roman" panose="02020603050405020304" pitchFamily="18" charset="0"/>
              <a:ea typeface="Times New Roman" panose="02020603050405020304" pitchFamily="18" charset="0"/>
            </a:endParaRPr>
          </a:p>
          <a:p>
            <a:pPr marL="0" indent="0">
              <a:lnSpc>
                <a:spcPct val="120000"/>
              </a:lnSpc>
              <a:buNone/>
            </a:pPr>
            <a:endParaRPr lang="en-GB" sz="1800" dirty="0"/>
          </a:p>
        </p:txBody>
      </p:sp>
    </p:spTree>
    <p:extLst>
      <p:ext uri="{BB962C8B-B14F-4D97-AF65-F5344CB8AC3E}">
        <p14:creationId xmlns:p14="http://schemas.microsoft.com/office/powerpoint/2010/main" val="3613863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ambria" panose="02040503050406030204" pitchFamily="18" charset="0"/>
                <a:ea typeface="Cambria" panose="02040503050406030204" pitchFamily="18" charset="0"/>
              </a:rPr>
              <a:t>Github</a:t>
            </a:r>
            <a:r>
              <a:rPr lang="en-US" dirty="0">
                <a:latin typeface="Cambria" panose="02040503050406030204" pitchFamily="18" charset="0"/>
                <a:ea typeface="Cambria" panose="02040503050406030204" pitchFamily="18" charset="0"/>
              </a:rPr>
              <a:t> Link</a:t>
            </a:r>
            <a:endParaRPr lang="en-GB" dirty="0"/>
          </a:p>
        </p:txBody>
      </p:sp>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p:txBody>
      </p:sp>
      <p:sp>
        <p:nvSpPr>
          <p:cNvPr id="5" name="TextBox 4">
            <a:extLst>
              <a:ext uri="{FF2B5EF4-FFF2-40B4-BE49-F238E27FC236}">
                <a16:creationId xmlns:a16="http://schemas.microsoft.com/office/drawing/2014/main" id="{2764C468-7772-6774-65B8-1EA67CE0EEEC}"/>
              </a:ext>
            </a:extLst>
          </p:cNvPr>
          <p:cNvSpPr txBox="1"/>
          <p:nvPr/>
        </p:nvSpPr>
        <p:spPr>
          <a:xfrm>
            <a:off x="1491343" y="1962835"/>
            <a:ext cx="8752114" cy="369332"/>
          </a:xfrm>
          <a:prstGeom prst="rect">
            <a:avLst/>
          </a:prstGeom>
          <a:noFill/>
        </p:spPr>
        <p:txBody>
          <a:bodyPr wrap="square">
            <a:spAutoFit/>
          </a:bodyPr>
          <a:lstStyle/>
          <a:p>
            <a:r>
              <a:rPr lang="en-IN" dirty="0">
                <a:hlinkClick r:id="rId2"/>
              </a:rPr>
              <a:t>https://github.com/Nishu4403/Smart-Career-Counseling-System.git</a:t>
            </a:r>
            <a:endParaRPr lang="en-IN" dirty="0"/>
          </a:p>
        </p:txBody>
      </p:sp>
    </p:spTree>
    <p:extLst>
      <p:ext uri="{BB962C8B-B14F-4D97-AF65-F5344CB8AC3E}">
        <p14:creationId xmlns:p14="http://schemas.microsoft.com/office/powerpoint/2010/main" val="3691672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D147-62DB-56D0-C40E-A1EEC15A5B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75B26-C3E1-CBDA-64FD-71ED9E2E72C0}"/>
              </a:ext>
            </a:extLst>
          </p:cNvPr>
          <p:cNvSpPr>
            <a:spLocks noGrp="1"/>
          </p:cNvSpPr>
          <p:nvPr>
            <p:ph type="title"/>
          </p:nvPr>
        </p:nvSpPr>
        <p:spPr>
          <a:xfrm>
            <a:off x="834571" y="470581"/>
            <a:ext cx="10668000" cy="487362"/>
          </a:xfrm>
        </p:spPr>
        <p:txBody>
          <a:bodyPr/>
          <a:lstStyle/>
          <a:p>
            <a:r>
              <a:rPr lang="en-US" sz="2800" b="1" dirty="0">
                <a:effectLst/>
                <a:latin typeface="Times New Roman" panose="02020603050405020304" pitchFamily="18" charset="0"/>
                <a:ea typeface="Times New Roman" panose="02020603050405020304" pitchFamily="18" charset="0"/>
              </a:rPr>
              <a:t>PLAGIARISM CHECK REPORT:</a:t>
            </a:r>
            <a:br>
              <a:rPr lang="en-IN" sz="2400" dirty="0">
                <a:effectLst/>
                <a:latin typeface="Times New Roman" panose="02020603050405020304" pitchFamily="18" charset="0"/>
                <a:ea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C68A1F93-DCE3-534A-4DEC-3965F08FD391}"/>
              </a:ext>
            </a:extLst>
          </p:cNvPr>
          <p:cNvSpPr>
            <a:spLocks noGrp="1"/>
          </p:cNvSpPr>
          <p:nvPr>
            <p:ph idx="1"/>
          </p:nvPr>
        </p:nvSpPr>
        <p:spPr/>
        <p:txBody>
          <a:bodyPr>
            <a:normAutofit/>
          </a:bodyPr>
          <a:lstStyle/>
          <a:p>
            <a:pPr marL="0" indent="0" algn="ctr">
              <a:buNone/>
            </a:pPr>
            <a:endParaRPr lang="en-GB" sz="4400" dirty="0"/>
          </a:p>
          <a:p>
            <a:pPr marL="0" indent="0" algn="ctr">
              <a:buNone/>
            </a:pPr>
            <a:endParaRPr lang="en-GB" sz="4400" dirty="0"/>
          </a:p>
        </p:txBody>
      </p:sp>
      <p:pic>
        <p:nvPicPr>
          <p:cNvPr id="5" name="Picture 4">
            <a:extLst>
              <a:ext uri="{FF2B5EF4-FFF2-40B4-BE49-F238E27FC236}">
                <a16:creationId xmlns:a16="http://schemas.microsoft.com/office/drawing/2014/main" id="{D0F19BB6-2E32-76AD-CEC0-5BDFF6CA2992}"/>
              </a:ext>
            </a:extLst>
          </p:cNvPr>
          <p:cNvPicPr>
            <a:picLocks noChangeAspect="1"/>
          </p:cNvPicPr>
          <p:nvPr/>
        </p:nvPicPr>
        <p:blipFill>
          <a:blip r:embed="rId2">
            <a:extLst>
              <a:ext uri="{28A0092B-C50C-407E-A947-70E740481C1C}">
                <a14:useLocalDpi xmlns:a14="http://schemas.microsoft.com/office/drawing/2010/main" val="0"/>
              </a:ext>
            </a:extLst>
          </a:blip>
          <a:srcRect l="33929" t="24920" r="37678" b="7143"/>
          <a:stretch/>
        </p:blipFill>
        <p:spPr>
          <a:xfrm>
            <a:off x="1273629" y="795272"/>
            <a:ext cx="9492342" cy="5757927"/>
          </a:xfrm>
          <a:prstGeom prst="rect">
            <a:avLst/>
          </a:prstGeom>
        </p:spPr>
      </p:pic>
    </p:spTree>
    <p:extLst>
      <p:ext uri="{BB962C8B-B14F-4D97-AF65-F5344CB8AC3E}">
        <p14:creationId xmlns:p14="http://schemas.microsoft.com/office/powerpoint/2010/main" val="2261401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B2FDE-4BBB-ABF7-12BB-13FBC3AF7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F7F3A1-6F7E-0A4E-37A4-10547903E52D}"/>
              </a:ext>
            </a:extLst>
          </p:cNvPr>
          <p:cNvSpPr>
            <a:spLocks noGrp="1"/>
          </p:cNvSpPr>
          <p:nvPr>
            <p:ph type="title"/>
          </p:nvPr>
        </p:nvSpPr>
        <p:spPr>
          <a:xfrm>
            <a:off x="791029" y="590324"/>
            <a:ext cx="10668000" cy="487362"/>
          </a:xfrm>
        </p:spPr>
        <p:txBody>
          <a:bodyPr/>
          <a:lstStyle/>
          <a:p>
            <a:pPr>
              <a:lnSpc>
                <a:spcPct val="150000"/>
              </a:lnSpc>
            </a:pPr>
            <a:r>
              <a:rPr lang="en-US" sz="2800" b="1" dirty="0">
                <a:effectLst/>
                <a:latin typeface="Times New Roman" panose="02020603050405020304" pitchFamily="18" charset="0"/>
                <a:ea typeface="Times New Roman" panose="02020603050405020304" pitchFamily="18" charset="0"/>
              </a:rPr>
              <a:t>SDG MAPPINGS:</a:t>
            </a:r>
            <a:br>
              <a:rPr lang="en-IN" sz="2000" dirty="0">
                <a:effectLst/>
                <a:latin typeface="Times New Roman" panose="02020603050405020304" pitchFamily="18" charset="0"/>
                <a:ea typeface="Times New Roman" panose="02020603050405020304" pitchFamily="18" charset="0"/>
              </a:rPr>
            </a:br>
            <a:endParaRPr lang="en-GB" dirty="0"/>
          </a:p>
        </p:txBody>
      </p:sp>
      <p:pic>
        <p:nvPicPr>
          <p:cNvPr id="4" name="Content Placeholder 3">
            <a:extLst>
              <a:ext uri="{FF2B5EF4-FFF2-40B4-BE49-F238E27FC236}">
                <a16:creationId xmlns:a16="http://schemas.microsoft.com/office/drawing/2014/main" id="{7186F6BD-C5CD-1261-624B-9960184B5E3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40" t="10194" r="8995" b="33210"/>
          <a:stretch/>
        </p:blipFill>
        <p:spPr bwMode="auto">
          <a:xfrm>
            <a:off x="2459914" y="1232725"/>
            <a:ext cx="7075621" cy="46242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833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B920B-6088-422D-8454-BFC5004D0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3CB347-D7FC-0145-3839-8E7DE2C9D708}"/>
              </a:ext>
            </a:extLst>
          </p:cNvPr>
          <p:cNvSpPr>
            <a:spLocks noGrp="1"/>
          </p:cNvSpPr>
          <p:nvPr>
            <p:ph type="title"/>
          </p:nvPr>
        </p:nvSpPr>
        <p:spPr>
          <a:xfrm>
            <a:off x="791029" y="590324"/>
            <a:ext cx="10668000" cy="487362"/>
          </a:xfrm>
        </p:spPr>
        <p:txBody>
          <a:bodyPr/>
          <a:lstStyle/>
          <a:p>
            <a:pPr>
              <a:lnSpc>
                <a:spcPct val="150000"/>
              </a:lnSpc>
            </a:pPr>
            <a:r>
              <a:rPr lang="en-US" sz="2800" b="1" dirty="0">
                <a:effectLst/>
                <a:latin typeface="Times New Roman" panose="02020603050405020304" pitchFamily="18" charset="0"/>
                <a:ea typeface="Times New Roman" panose="02020603050405020304" pitchFamily="18" charset="0"/>
              </a:rPr>
              <a:t>SDG MAPPINGS:</a:t>
            </a:r>
            <a:br>
              <a:rPr lang="en-IN" sz="2000" dirty="0">
                <a:effectLst/>
                <a:latin typeface="Times New Roman" panose="02020603050405020304" pitchFamily="18" charset="0"/>
                <a:ea typeface="Times New Roman" panose="02020603050405020304" pitchFamily="18" charset="0"/>
              </a:rPr>
            </a:br>
            <a:endParaRPr lang="en-GB" dirty="0"/>
          </a:p>
        </p:txBody>
      </p:sp>
      <p:sp>
        <p:nvSpPr>
          <p:cNvPr id="5" name="Content Placeholder 4">
            <a:extLst>
              <a:ext uri="{FF2B5EF4-FFF2-40B4-BE49-F238E27FC236}">
                <a16:creationId xmlns:a16="http://schemas.microsoft.com/office/drawing/2014/main" id="{42041595-C9E7-8B37-F725-3BC4E131B22D}"/>
              </a:ext>
            </a:extLst>
          </p:cNvPr>
          <p:cNvSpPr>
            <a:spLocks noGrp="1"/>
          </p:cNvSpPr>
          <p:nvPr>
            <p:ph idx="1"/>
          </p:nvPr>
        </p:nvSpPr>
        <p:spPr>
          <a:xfrm>
            <a:off x="867228" y="990601"/>
            <a:ext cx="10668000" cy="5421085"/>
          </a:xfrm>
        </p:spPr>
        <p:txBody>
          <a:bodyPr>
            <a:normAutofit lnSpcReduction="10000"/>
          </a:bodyPr>
          <a:lstStyle/>
          <a:p>
            <a:pPr marL="0" indent="0" algn="just">
              <a:lnSpc>
                <a:spcPct val="120000"/>
              </a:lnSpc>
              <a:buNone/>
            </a:pPr>
            <a:r>
              <a:rPr lang="en-US" sz="1600" dirty="0">
                <a:latin typeface="Times New Roman" panose="02020603050405020304" pitchFamily="18" charset="0"/>
                <a:cs typeface="Times New Roman" panose="02020603050405020304" pitchFamily="18" charset="0"/>
              </a:rPr>
              <a:t>This project is mapped to SDG-4, SDG-8, and SDG-9. </a:t>
            </a:r>
          </a:p>
          <a:p>
            <a:pPr marL="0" indent="0" algn="just">
              <a:lnSpc>
                <a:spcPct val="120000"/>
              </a:lnSpc>
              <a:buNone/>
            </a:pPr>
            <a:r>
              <a:rPr lang="en-US" sz="1600" b="1" dirty="0">
                <a:latin typeface="Times New Roman" panose="02020603050405020304" pitchFamily="18" charset="0"/>
                <a:cs typeface="Times New Roman" panose="02020603050405020304" pitchFamily="18" charset="0"/>
              </a:rPr>
              <a:t>SDG 4: Quality Education </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Increase the number of youth and adults who have relevant skills for employment, decent jobs, </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and entrepreneurship. </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 Helping students make informed career choices early. </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 Offering personalized guidance regardless of socioeconomic background. </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 Promoting equal access to career counseling via digital platforms. </a:t>
            </a:r>
          </a:p>
          <a:p>
            <a:pPr marL="0" indent="0" algn="just">
              <a:lnSpc>
                <a:spcPct val="120000"/>
              </a:lnSpc>
              <a:buNone/>
            </a:pPr>
            <a:r>
              <a:rPr lang="en-US" sz="1600" b="1" dirty="0">
                <a:latin typeface="Times New Roman" panose="02020603050405020304" pitchFamily="18" charset="0"/>
                <a:cs typeface="Times New Roman" panose="02020603050405020304" pitchFamily="18" charset="0"/>
              </a:rPr>
              <a:t>SDG 8: Decent Work and Economic Growth </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Reduce the proportion of youth not in employment, education, or training. </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 Encouraging early planning for future careers. </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 Reducing career mismatch by aligning interests with viable fields. </a:t>
            </a:r>
          </a:p>
          <a:p>
            <a:pPr marL="0" indent="0" algn="just">
              <a:lnSpc>
                <a:spcPct val="120000"/>
              </a:lnSpc>
              <a:buNone/>
            </a:pPr>
            <a:r>
              <a:rPr lang="en-US" sz="1600" dirty="0">
                <a:latin typeface="Times New Roman" panose="02020603050405020304" pitchFamily="18" charset="0"/>
                <a:cs typeface="Times New Roman" panose="02020603050405020304" pitchFamily="18" charset="0"/>
              </a:rPr>
              <a:t>• Empowering students to pursue career paths with long-term growth.</a:t>
            </a:r>
          </a:p>
          <a:p>
            <a:pPr marL="0" indent="0" algn="just">
              <a:lnSpc>
                <a:spcPct val="120000"/>
              </a:lnSpc>
              <a:buNone/>
            </a:pPr>
            <a:r>
              <a:rPr lang="en-IN" sz="1600" b="1" dirty="0">
                <a:latin typeface="Times New Roman" panose="02020603050405020304" pitchFamily="18" charset="0"/>
                <a:cs typeface="Times New Roman" panose="02020603050405020304" pitchFamily="18" charset="0"/>
              </a:rPr>
              <a:t>SDG 9: Industry, Innovation, and Infrastructure </a:t>
            </a:r>
          </a:p>
          <a:p>
            <a:pPr marL="0" indent="0" algn="just">
              <a:lnSpc>
                <a:spcPct val="120000"/>
              </a:lnSpc>
              <a:buNone/>
            </a:pPr>
            <a:r>
              <a:rPr lang="en-IN" sz="1600" dirty="0">
                <a:latin typeface="Times New Roman" panose="02020603050405020304" pitchFamily="18" charset="0"/>
                <a:cs typeface="Times New Roman" panose="02020603050405020304" pitchFamily="18" charset="0"/>
              </a:rPr>
              <a:t>Enhance scientific research, upgrade technological capabilities... </a:t>
            </a:r>
          </a:p>
          <a:p>
            <a:pPr marL="0" indent="0" algn="just">
              <a:lnSpc>
                <a:spcPct val="120000"/>
              </a:lnSpc>
              <a:buNone/>
            </a:pPr>
            <a:r>
              <a:rPr lang="en-IN" sz="1600" dirty="0">
                <a:latin typeface="Times New Roman" panose="02020603050405020304" pitchFamily="18" charset="0"/>
                <a:cs typeface="Times New Roman" panose="02020603050405020304" pitchFamily="18" charset="0"/>
              </a:rPr>
              <a:t>• Applying AI and chatbot technology in an educational context. </a:t>
            </a:r>
          </a:p>
          <a:p>
            <a:pPr marL="0" indent="0" algn="just">
              <a:lnSpc>
                <a:spcPct val="120000"/>
              </a:lnSpc>
              <a:buNone/>
            </a:pPr>
            <a:r>
              <a:rPr lang="en-IN" sz="1600" dirty="0">
                <a:latin typeface="Times New Roman" panose="02020603050405020304" pitchFamily="18" charset="0"/>
                <a:cs typeface="Times New Roman" panose="02020603050405020304" pitchFamily="18" charset="0"/>
              </a:rPr>
              <a:t>• Innovating an accessible, lightweight tech infrastructure for career guidance </a:t>
            </a:r>
          </a:p>
        </p:txBody>
      </p:sp>
    </p:spTree>
    <p:extLst>
      <p:ext uri="{BB962C8B-B14F-4D97-AF65-F5344CB8AC3E}">
        <p14:creationId xmlns:p14="http://schemas.microsoft.com/office/powerpoint/2010/main" val="141262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5D9AF-7D3E-1EC5-8935-9E20EA0C0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2F04F-8762-BC7A-1F80-7D68C3B59323}"/>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6" name="Content Placeholder 5">
            <a:extLst>
              <a:ext uri="{FF2B5EF4-FFF2-40B4-BE49-F238E27FC236}">
                <a16:creationId xmlns:a16="http://schemas.microsoft.com/office/drawing/2014/main" id="{4DBC9635-066A-F088-210D-419D05B6A5C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1484" t="23296" r="22390" b="7692"/>
          <a:stretch/>
        </p:blipFill>
        <p:spPr>
          <a:xfrm>
            <a:off x="2373087" y="990599"/>
            <a:ext cx="7228112" cy="4999179"/>
          </a:xfrm>
        </p:spPr>
      </p:pic>
    </p:spTree>
    <p:extLst>
      <p:ext uri="{BB962C8B-B14F-4D97-AF65-F5344CB8AC3E}">
        <p14:creationId xmlns:p14="http://schemas.microsoft.com/office/powerpoint/2010/main" val="11769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a:xfrm>
            <a:off x="812800" y="1426030"/>
            <a:ext cx="10609179" cy="3200399"/>
          </a:xfrm>
        </p:spPr>
        <p:txBody>
          <a:bodyPr>
            <a:normAutofit fontScale="92500" lnSpcReduction="10000"/>
          </a:bodyPr>
          <a:lstStyle/>
          <a:p>
            <a:pPr marL="0" indent="0" algn="just">
              <a:lnSpc>
                <a:spcPct val="160000"/>
              </a:lnSpc>
              <a:buNone/>
            </a:pPr>
            <a:r>
              <a:rPr lang="en-US" dirty="0">
                <a:latin typeface="Times New Roman" panose="02020603050405020304" pitchFamily="18" charset="0"/>
                <a:cs typeface="Times New Roman" panose="02020603050405020304" pitchFamily="18" charset="0"/>
              </a:rPr>
              <a:t>Career counseling plays a vital role in shaping students' futures, yet traditional counseling methods are often limited in availability and effectiveness. Many students lack proper guidance, leading to confusion and misinformed decisions. This project provides a solution that leverages aptitude tests, career information, and chatbot assistance to help students explore and decide on suitable career paths. The system is designed using HTML, CSS, and JavaScript, ensuring a user-friendly interface and efficient performance.</a:t>
            </a:r>
          </a:p>
          <a:p>
            <a:pPr algn="just">
              <a:lnSpc>
                <a:spcPct val="160000"/>
              </a:lnSpc>
            </a:pP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60000"/>
              </a:lnSpc>
              <a:buNone/>
            </a:pP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5D9AF-7D3E-1EC5-8935-9E20EA0C0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2F04F-8762-BC7A-1F80-7D68C3B59323}"/>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6" name="Content Placeholder 5">
            <a:extLst>
              <a:ext uri="{FF2B5EF4-FFF2-40B4-BE49-F238E27FC236}">
                <a16:creationId xmlns:a16="http://schemas.microsoft.com/office/drawing/2014/main" id="{C21CA028-C948-44EE-2C46-A0A76943C71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1607" t="24395" r="22390" b="7472"/>
          <a:stretch/>
        </p:blipFill>
        <p:spPr>
          <a:xfrm>
            <a:off x="2383972" y="936171"/>
            <a:ext cx="7522028" cy="5147525"/>
          </a:xfrm>
        </p:spPr>
      </p:pic>
    </p:spTree>
    <p:extLst>
      <p:ext uri="{BB962C8B-B14F-4D97-AF65-F5344CB8AC3E}">
        <p14:creationId xmlns:p14="http://schemas.microsoft.com/office/powerpoint/2010/main" val="71809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5D9AF-7D3E-1EC5-8935-9E20EA0C0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2F04F-8762-BC7A-1F80-7D68C3B59323}"/>
              </a:ext>
            </a:extLst>
          </p:cNvPr>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Publication Certificate</a:t>
            </a:r>
            <a:r>
              <a:rPr lang="en-US" sz="2800" b="1" dirty="0">
                <a:effectLst/>
                <a:latin typeface="Times New Roman" panose="02020603050405020304" pitchFamily="18" charset="0"/>
                <a:ea typeface="Times New Roman" panose="02020603050405020304" pitchFamily="18" charset="0"/>
              </a:rPr>
              <a:t>:</a:t>
            </a:r>
            <a:endParaRPr lang="en-GB" dirty="0"/>
          </a:p>
        </p:txBody>
      </p:sp>
      <p:pic>
        <p:nvPicPr>
          <p:cNvPr id="6" name="Content Placeholder 5">
            <a:extLst>
              <a:ext uri="{FF2B5EF4-FFF2-40B4-BE49-F238E27FC236}">
                <a16:creationId xmlns:a16="http://schemas.microsoft.com/office/drawing/2014/main" id="{A3477667-8417-C530-3EBA-78039C8DFAB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1484" t="23297" r="22267" b="8352"/>
          <a:stretch/>
        </p:blipFill>
        <p:spPr>
          <a:xfrm>
            <a:off x="2590801" y="1034142"/>
            <a:ext cx="7469317" cy="5105401"/>
          </a:xfrm>
        </p:spPr>
      </p:pic>
    </p:spTree>
    <p:extLst>
      <p:ext uri="{BB962C8B-B14F-4D97-AF65-F5344CB8AC3E}">
        <p14:creationId xmlns:p14="http://schemas.microsoft.com/office/powerpoint/2010/main" val="2069009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D5D30-FEC9-8F8B-1A64-BB60E69A2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B89B0C-812E-A81C-DC43-1598A7EED325}"/>
              </a:ext>
            </a:extLst>
          </p:cNvPr>
          <p:cNvSpPr>
            <a:spLocks noGrp="1"/>
          </p:cNvSpPr>
          <p:nvPr>
            <p:ph type="title"/>
          </p:nvPr>
        </p:nvSpPr>
        <p:spPr/>
        <p:txBody>
          <a:bodyPr/>
          <a:lstStyle/>
          <a:p>
            <a:r>
              <a:rPr lang="en-GB" dirty="0"/>
              <a:t>Literature Review</a:t>
            </a:r>
          </a:p>
        </p:txBody>
      </p:sp>
      <p:pic>
        <p:nvPicPr>
          <p:cNvPr id="6" name="Content Placeholder 5">
            <a:extLst>
              <a:ext uri="{FF2B5EF4-FFF2-40B4-BE49-F238E27FC236}">
                <a16:creationId xmlns:a16="http://schemas.microsoft.com/office/drawing/2014/main" id="{544FBC24-C1F4-9272-B278-B03BB8003CB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6346" t="25275" r="7061" b="7033"/>
          <a:stretch/>
        </p:blipFill>
        <p:spPr>
          <a:xfrm>
            <a:off x="718456" y="979714"/>
            <a:ext cx="10863943" cy="5572899"/>
          </a:xfrm>
        </p:spPr>
      </p:pic>
    </p:spTree>
    <p:extLst>
      <p:ext uri="{BB962C8B-B14F-4D97-AF65-F5344CB8AC3E}">
        <p14:creationId xmlns:p14="http://schemas.microsoft.com/office/powerpoint/2010/main" val="72536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pic>
        <p:nvPicPr>
          <p:cNvPr id="7" name="Content Placeholder 6">
            <a:extLst>
              <a:ext uri="{FF2B5EF4-FFF2-40B4-BE49-F238E27FC236}">
                <a16:creationId xmlns:a16="http://schemas.microsoft.com/office/drawing/2014/main" id="{5A59D181-3707-5E7A-0F38-5F82564C1FC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6841" t="24176" r="7925" b="6154"/>
          <a:stretch/>
        </p:blipFill>
        <p:spPr>
          <a:xfrm>
            <a:off x="707573" y="1088571"/>
            <a:ext cx="10765970" cy="5377543"/>
          </a:xfrm>
        </p:spPr>
      </p:pic>
    </p:spTree>
    <p:extLst>
      <p:ext uri="{BB962C8B-B14F-4D97-AF65-F5344CB8AC3E}">
        <p14:creationId xmlns:p14="http://schemas.microsoft.com/office/powerpoint/2010/main" val="3767711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6BA27-F97C-90AD-5B86-5E2D1447A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64CDD0-C2A7-4607-7D6F-424E998994F8}"/>
              </a:ext>
            </a:extLst>
          </p:cNvPr>
          <p:cNvSpPr>
            <a:spLocks noGrp="1"/>
          </p:cNvSpPr>
          <p:nvPr>
            <p:ph type="title"/>
          </p:nvPr>
        </p:nvSpPr>
        <p:spPr/>
        <p:txBody>
          <a:bodyPr/>
          <a:lstStyle/>
          <a:p>
            <a:r>
              <a:rPr lang="en-US" dirty="0"/>
              <a:t>RESEARCH GAPS OF EXISTING METHODS</a:t>
            </a:r>
            <a:endParaRPr lang="en-GB" dirty="0"/>
          </a:p>
        </p:txBody>
      </p:sp>
      <p:sp>
        <p:nvSpPr>
          <p:cNvPr id="3" name="Content Placeholder 2">
            <a:extLst>
              <a:ext uri="{FF2B5EF4-FFF2-40B4-BE49-F238E27FC236}">
                <a16:creationId xmlns:a16="http://schemas.microsoft.com/office/drawing/2014/main" id="{5EE8CA97-C235-5002-D10C-FF5DCCEAA91E}"/>
              </a:ext>
            </a:extLst>
          </p:cNvPr>
          <p:cNvSpPr>
            <a:spLocks noGrp="1"/>
          </p:cNvSpPr>
          <p:nvPr>
            <p:ph idx="1"/>
          </p:nvPr>
        </p:nvSpPr>
        <p:spPr/>
        <p:txBody>
          <a:bodyPr>
            <a:normAutofit/>
          </a:bodyPr>
          <a:lstStyle/>
          <a:p>
            <a:pPr marL="228600" indent="-228600">
              <a:lnSpc>
                <a:spcPct val="150000"/>
              </a:lnSpc>
              <a:buAutoNum type="arabicPeriod"/>
            </a:pPr>
            <a:r>
              <a:rPr lang="en-US" sz="1800" dirty="0">
                <a:latin typeface="Times New Roman" panose="02020603050405020304" pitchFamily="18" charset="0"/>
                <a:cs typeface="Times New Roman" panose="02020603050405020304" pitchFamily="18" charset="0"/>
              </a:rPr>
              <a:t>Lack of Stream-Specific Career Guidance for School Students </a:t>
            </a:r>
          </a:p>
          <a:p>
            <a:pPr marL="228600" indent="-228600">
              <a:lnSpc>
                <a:spcPct val="150000"/>
              </a:lnSpc>
              <a:buAutoNum type="arabicPeriod"/>
            </a:pPr>
            <a:r>
              <a:rPr lang="en-US" sz="1800" dirty="0">
                <a:latin typeface="Times New Roman" panose="02020603050405020304" pitchFamily="18" charset="0"/>
                <a:cs typeface="Times New Roman" panose="02020603050405020304" pitchFamily="18" charset="0"/>
              </a:rPr>
              <a:t>No Dedicated Career Awareness Section </a:t>
            </a:r>
          </a:p>
          <a:p>
            <a:pPr marL="228600" indent="-228600">
              <a:lnSpc>
                <a:spcPct val="150000"/>
              </a:lnSpc>
              <a:buAutoNum type="arabicPeriod"/>
            </a:pPr>
            <a:r>
              <a:rPr lang="en-US" sz="1800" dirty="0">
                <a:latin typeface="Times New Roman" panose="02020603050405020304" pitchFamily="18" charset="0"/>
                <a:cs typeface="Times New Roman" panose="02020603050405020304" pitchFamily="18" charset="0"/>
              </a:rPr>
              <a:t>Lack of User Anonymity and Privacy</a:t>
            </a:r>
          </a:p>
          <a:p>
            <a:pPr marL="228600" indent="-228600">
              <a:lnSpc>
                <a:spcPct val="150000"/>
              </a:lnSpc>
              <a:buAutoNum type="arabicPeriod"/>
            </a:pPr>
            <a:r>
              <a:rPr lang="en-US" sz="1800" dirty="0">
                <a:latin typeface="Times New Roman" panose="02020603050405020304" pitchFamily="18" charset="0"/>
                <a:cs typeface="Times New Roman" panose="02020603050405020304" pitchFamily="18" charset="0"/>
              </a:rPr>
              <a:t>No Real-Time Feedback or Interactivity</a:t>
            </a:r>
          </a:p>
          <a:p>
            <a:pPr marL="228600" indent="-228600">
              <a:lnSpc>
                <a:spcPct val="150000"/>
              </a:lnSpc>
              <a:buAutoNum type="arabicPeriod"/>
            </a:pPr>
            <a:r>
              <a:rPr lang="en-US" sz="1800" dirty="0">
                <a:latin typeface="Times New Roman" panose="02020603050405020304" pitchFamily="18" charset="0"/>
                <a:cs typeface="Times New Roman" panose="02020603050405020304" pitchFamily="18" charset="0"/>
              </a:rPr>
              <a:t>No Alternate Suggestions for Unpreferred Careers </a:t>
            </a:r>
          </a:p>
          <a:p>
            <a:pPr marL="228600" indent="-228600">
              <a:lnSpc>
                <a:spcPct val="150000"/>
              </a:lnSpc>
              <a:buAutoNum type="arabicPeriod"/>
            </a:pPr>
            <a:r>
              <a:rPr lang="en-US" sz="1800" dirty="0">
                <a:latin typeface="Times New Roman" panose="02020603050405020304" pitchFamily="18" charset="0"/>
                <a:cs typeface="Times New Roman" panose="02020603050405020304" pitchFamily="18" charset="0"/>
              </a:rPr>
              <a:t>Limited Coverage of Emerging and Non-Traditional Careers </a:t>
            </a:r>
          </a:p>
          <a:p>
            <a:pPr marL="228600" indent="-228600">
              <a:lnSpc>
                <a:spcPct val="150000"/>
              </a:lnSpc>
              <a:buAutoNum type="arabicPeriod"/>
            </a:pPr>
            <a:r>
              <a:rPr lang="en-IN" sz="1800" dirty="0">
                <a:latin typeface="Times New Roman" panose="02020603050405020304" pitchFamily="18" charset="0"/>
                <a:cs typeface="Times New Roman" panose="02020603050405020304" pitchFamily="18" charset="0"/>
              </a:rPr>
              <a:t>Static Recommendation Logic (No AI or Adaptive Algorithms)</a:t>
            </a:r>
            <a:endParaRPr lang="en-US" sz="1800" dirty="0">
              <a:latin typeface="Times New Roman" panose="02020603050405020304" pitchFamily="18" charset="0"/>
              <a:cs typeface="Times New Roman" panose="02020603050405020304" pitchFamily="18" charset="0"/>
            </a:endParaRPr>
          </a:p>
          <a:p>
            <a:pPr marL="228600" indent="-228600">
              <a:lnSpc>
                <a:spcPct val="150000"/>
              </a:lnSpc>
              <a:buAutoNum type="arabicPeriod"/>
            </a:pPr>
            <a:r>
              <a:rPr lang="en-US" sz="1800" dirty="0">
                <a:latin typeface="Times New Roman" panose="02020603050405020304" pitchFamily="18" charset="0"/>
                <a:cs typeface="Times New Roman" panose="02020603050405020304" pitchFamily="18" charset="0"/>
              </a:rPr>
              <a:t>Limited Personalization Beyond Aptitude Scores </a:t>
            </a:r>
          </a:p>
          <a:p>
            <a:pPr marL="228600" indent="-228600">
              <a:lnSpc>
                <a:spcPct val="150000"/>
              </a:lnSpc>
              <a:buAutoNum type="arabicPeriod"/>
            </a:pPr>
            <a:r>
              <a:rPr lang="en-IN" sz="1800" dirty="0">
                <a:latin typeface="Times New Roman" panose="02020603050405020304" pitchFamily="18" charset="0"/>
                <a:cs typeface="Times New Roman" panose="02020603050405020304" pitchFamily="18" charset="0"/>
              </a:rPr>
              <a:t>Inadequate Real-Time Interaction Capabilities</a:t>
            </a:r>
            <a:endParaRPr lang="en-GB" dirty="0">
              <a:latin typeface="Times New Roman" panose="02020603050405020304" pitchFamily="18" charset="0"/>
              <a:cs typeface="Times New Roman" panose="02020603050405020304" pitchFamily="18" charset="0"/>
            </a:endParaRPr>
          </a:p>
          <a:p>
            <a:pPr marL="0" indent="0" algn="ctr">
              <a:buNone/>
            </a:pPr>
            <a:endParaRPr lang="en-GB"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2416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a:t>
            </a:r>
          </a:p>
        </p:txBody>
      </p:sp>
      <p:sp>
        <p:nvSpPr>
          <p:cNvPr id="3" name="Content Placeholder 2"/>
          <p:cNvSpPr>
            <a:spLocks noGrp="1"/>
          </p:cNvSpPr>
          <p:nvPr>
            <p:ph idx="1"/>
          </p:nvPr>
        </p:nvSpPr>
        <p:spPr>
          <a:xfrm>
            <a:off x="812800" y="816430"/>
            <a:ext cx="10668000" cy="4952997"/>
          </a:xfrm>
        </p:spPr>
        <p:txBody>
          <a:bodyPr/>
          <a:lstStyle/>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Design and implement a web-based platform using HTML, CSS, and JavaScript.</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 an aptitude test module to evaluate students’ skills and interests.</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predefined career mapping logic to generate recommendations based on test scores.</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Create an "Explore Careers" section with extensive career information.</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 an AI-powered chatbot for further career-related queries and alternative suggestions.</a:t>
            </a:r>
          </a:p>
          <a:p>
            <a:pPr marL="0" indent="0" algn="just">
              <a:lnSpc>
                <a:spcPct val="150000"/>
              </a:lnSpc>
              <a:buNone/>
            </a:pP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61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lstStyle/>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 an interactive AI-based career counseling system.</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 aptitude tests to assess students' capabilities.</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Provide career recommendations based on test results.</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Offer detailed insights into recommended careers.</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Enable users to explore different career options.</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Integrate an AI chatbot for personalized guidance.</a:t>
            </a:r>
          </a:p>
        </p:txBody>
      </p:sp>
    </p:spTree>
    <p:extLst>
      <p:ext uri="{BB962C8B-B14F-4D97-AF65-F5344CB8AC3E}">
        <p14:creationId xmlns:p14="http://schemas.microsoft.com/office/powerpoint/2010/main" val="2666729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SYSTEM DESIGN &amp; IMPLEMENTATION</a:t>
            </a:r>
            <a:endParaRPr lang="en-GB" dirty="0"/>
          </a:p>
        </p:txBody>
      </p:sp>
      <p:pic>
        <p:nvPicPr>
          <p:cNvPr id="4" name="Content Placeholder 3">
            <a:extLst>
              <a:ext uri="{FF2B5EF4-FFF2-40B4-BE49-F238E27FC236}">
                <a16:creationId xmlns:a16="http://schemas.microsoft.com/office/drawing/2014/main" id="{4023B1DD-582E-776B-F1C9-029118073918}"/>
              </a:ext>
            </a:extLst>
          </p:cNvPr>
          <p:cNvPicPr>
            <a:picLocks noGrp="1" noChangeAspect="1"/>
          </p:cNvPicPr>
          <p:nvPr>
            <p:ph idx="1"/>
          </p:nvPr>
        </p:nvPicPr>
        <p:blipFill>
          <a:blip r:embed="rId2"/>
          <a:stretch>
            <a:fillRect/>
          </a:stretch>
        </p:blipFill>
        <p:spPr>
          <a:xfrm>
            <a:off x="2257878" y="1153885"/>
            <a:ext cx="7429500" cy="4953000"/>
          </a:xfrm>
          <a:prstGeom prst="rect">
            <a:avLst/>
          </a:prstGeom>
        </p:spPr>
      </p:pic>
    </p:spTree>
    <p:extLst>
      <p:ext uri="{BB962C8B-B14F-4D97-AF65-F5344CB8AC3E}">
        <p14:creationId xmlns:p14="http://schemas.microsoft.com/office/powerpoint/2010/main" val="231494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530ED-2E8F-F884-1E3D-65563C03D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3A0D7-7BDE-89E1-46E4-01E5211046CC}"/>
              </a:ext>
            </a:extLst>
          </p:cNvPr>
          <p:cNvSpPr>
            <a:spLocks noGrp="1"/>
          </p:cNvSpPr>
          <p:nvPr>
            <p:ph type="title"/>
          </p:nvPr>
        </p:nvSpPr>
        <p:spPr/>
        <p:txBody>
          <a:bodyPr/>
          <a:lstStyle/>
          <a:p>
            <a:r>
              <a:rPr lang="en-IN" dirty="0"/>
              <a:t>SYSTEM DESIGN &amp; IMPLEMENTATION</a:t>
            </a:r>
            <a:endParaRPr lang="en-GB" dirty="0"/>
          </a:p>
        </p:txBody>
      </p:sp>
      <p:sp>
        <p:nvSpPr>
          <p:cNvPr id="5" name="Content Placeholder 4">
            <a:extLst>
              <a:ext uri="{FF2B5EF4-FFF2-40B4-BE49-F238E27FC236}">
                <a16:creationId xmlns:a16="http://schemas.microsoft.com/office/drawing/2014/main" id="{7E5110FD-6806-2D41-9A2F-9FF197289DB0}"/>
              </a:ext>
            </a:extLst>
          </p:cNvPr>
          <p:cNvSpPr>
            <a:spLocks noGrp="1"/>
          </p:cNvSpPr>
          <p:nvPr>
            <p:ph idx="1"/>
          </p:nvPr>
        </p:nvSpPr>
        <p:spPr/>
        <p:txBody>
          <a:bodyPr/>
          <a:lstStyle/>
          <a:p>
            <a:pPr marL="457200" indent="-457200">
              <a:buAutoNum type="arabicPeriod"/>
            </a:pPr>
            <a:r>
              <a:rPr lang="en-US" dirty="0">
                <a:latin typeface="Times New Roman" panose="02020603050405020304" pitchFamily="18" charset="0"/>
                <a:cs typeface="Times New Roman" panose="02020603050405020304" pitchFamily="18" charset="0"/>
              </a:rPr>
              <a:t>Design and implement a web-based platform using HTML, CSS, and JavaScript </a:t>
            </a:r>
          </a:p>
          <a:p>
            <a:pPr marL="457200" indent="-457200">
              <a:buAutoNum type="arabicPeriod"/>
            </a:pPr>
            <a:r>
              <a:rPr lang="en-US" dirty="0">
                <a:latin typeface="Times New Roman" panose="02020603050405020304" pitchFamily="18" charset="0"/>
                <a:cs typeface="Times New Roman" panose="02020603050405020304" pitchFamily="18" charset="0"/>
              </a:rPr>
              <a:t>Develop an aptitude test module to evaluate students’ skills and interests</a:t>
            </a:r>
          </a:p>
          <a:p>
            <a:pPr marL="457200" indent="-457200">
              <a:buAutoNum type="arabicPeriod"/>
            </a:pPr>
            <a:r>
              <a:rPr lang="en-US" dirty="0">
                <a:latin typeface="Times New Roman" panose="02020603050405020304" pitchFamily="18" charset="0"/>
                <a:cs typeface="Times New Roman" panose="02020603050405020304" pitchFamily="18" charset="0"/>
              </a:rPr>
              <a:t>Use predefined career mapping logic to generate recommendations based on test scores</a:t>
            </a:r>
          </a:p>
          <a:p>
            <a:pPr marL="457200" indent="-457200">
              <a:buAutoNum type="arabicPeriod"/>
            </a:pPr>
            <a:r>
              <a:rPr lang="en-US" dirty="0">
                <a:latin typeface="Times New Roman" panose="02020603050405020304" pitchFamily="18" charset="0"/>
                <a:cs typeface="Times New Roman" panose="02020603050405020304" pitchFamily="18" charset="0"/>
              </a:rPr>
              <a:t>Create an "Explore Careers" section with extensive career information </a:t>
            </a:r>
          </a:p>
          <a:p>
            <a:pPr marL="457200" indent="-457200">
              <a:buAutoNum type="arabicPeriod"/>
            </a:pPr>
            <a:r>
              <a:rPr lang="en-US" dirty="0">
                <a:latin typeface="Times New Roman" panose="02020603050405020304" pitchFamily="18" charset="0"/>
                <a:cs typeface="Times New Roman" panose="02020603050405020304" pitchFamily="18" charset="0"/>
              </a:rPr>
              <a:t>Implement an AI-powered chatbot for further career-related queries and alternative suggestions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0468603"/>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543</TotalTime>
  <Words>1516</Words>
  <Application>Microsoft Office PowerPoint</Application>
  <PresentationFormat>Widescreen</PresentationFormat>
  <Paragraphs>124</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Bookman Old Style</vt:lpstr>
      <vt:lpstr>Calibri</vt:lpstr>
      <vt:lpstr>Cambria</vt:lpstr>
      <vt:lpstr>Times New Roman</vt:lpstr>
      <vt:lpstr>Verdana</vt:lpstr>
      <vt:lpstr>Bioinformatics</vt:lpstr>
      <vt:lpstr>Making career choices and AI based counselling accessible to every child at secondary level along with aptitude tests and detailed career paths.</vt:lpstr>
      <vt:lpstr>Introduction</vt:lpstr>
      <vt:lpstr>Literature Review</vt:lpstr>
      <vt:lpstr>Literature Review</vt:lpstr>
      <vt:lpstr>RESEARCH GAPS OF EXISTING METHODS</vt:lpstr>
      <vt:lpstr>Proposed Method</vt:lpstr>
      <vt:lpstr>Objectives</vt:lpstr>
      <vt:lpstr>SYSTEM DESIGN &amp; IMPLEMENTATION</vt:lpstr>
      <vt:lpstr>SYSTEM DESIGN &amp; IMPLEMENTATION</vt:lpstr>
      <vt:lpstr>Hardware/software components</vt:lpstr>
      <vt:lpstr>Timeline of Project</vt:lpstr>
      <vt:lpstr>Expected Outcomes</vt:lpstr>
      <vt:lpstr>Conclusion</vt:lpstr>
      <vt:lpstr>References</vt:lpstr>
      <vt:lpstr>Github Link</vt:lpstr>
      <vt:lpstr>PLAGIARISM CHECK REPORT: </vt:lpstr>
      <vt:lpstr>SDG MAPPINGS: </vt:lpstr>
      <vt:lpstr>SDG MAPPINGS: </vt:lpstr>
      <vt:lpstr>Publication Certificate:</vt:lpstr>
      <vt:lpstr>Publication Certificate:</vt:lpstr>
      <vt:lpstr>Publication Certificate: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Nishad Babu Sulikeri</cp:lastModifiedBy>
  <cp:revision>26</cp:revision>
  <dcterms:created xsi:type="dcterms:W3CDTF">2023-03-16T03:26:27Z</dcterms:created>
  <dcterms:modified xsi:type="dcterms:W3CDTF">2025-05-09T04:34:47Z</dcterms:modified>
</cp:coreProperties>
</file>